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  <p:sldMasterId id="2147483756" r:id="rId10"/>
  </p:sldMasterIdLst>
  <p:notesMasterIdLst>
    <p:notesMasterId r:id="rId83"/>
  </p:notesMasterIdLst>
  <p:sldIdLst>
    <p:sldId id="345" r:id="rId11"/>
    <p:sldId id="257" r:id="rId12"/>
    <p:sldId id="274" r:id="rId13"/>
    <p:sldId id="275" r:id="rId14"/>
    <p:sldId id="277" r:id="rId15"/>
    <p:sldId id="278" r:id="rId16"/>
    <p:sldId id="281" r:id="rId17"/>
    <p:sldId id="282" r:id="rId18"/>
    <p:sldId id="280" r:id="rId19"/>
    <p:sldId id="269" r:id="rId20"/>
    <p:sldId id="283" r:id="rId21"/>
    <p:sldId id="284" r:id="rId22"/>
    <p:sldId id="285" r:id="rId23"/>
    <p:sldId id="286" r:id="rId24"/>
    <p:sldId id="287" r:id="rId25"/>
    <p:sldId id="288" r:id="rId26"/>
    <p:sldId id="289" r:id="rId27"/>
    <p:sldId id="290" r:id="rId28"/>
    <p:sldId id="291" r:id="rId29"/>
    <p:sldId id="292" r:id="rId30"/>
    <p:sldId id="293" r:id="rId31"/>
    <p:sldId id="294" r:id="rId32"/>
    <p:sldId id="295" r:id="rId33"/>
    <p:sldId id="296" r:id="rId34"/>
    <p:sldId id="297" r:id="rId35"/>
    <p:sldId id="298" r:id="rId36"/>
    <p:sldId id="299" r:id="rId37"/>
    <p:sldId id="300" r:id="rId38"/>
    <p:sldId id="301" r:id="rId39"/>
    <p:sldId id="302" r:id="rId40"/>
    <p:sldId id="303" r:id="rId41"/>
    <p:sldId id="304" r:id="rId42"/>
    <p:sldId id="305" r:id="rId43"/>
    <p:sldId id="306" r:id="rId44"/>
    <p:sldId id="307" r:id="rId45"/>
    <p:sldId id="308" r:id="rId46"/>
    <p:sldId id="309" r:id="rId47"/>
    <p:sldId id="310" r:id="rId48"/>
    <p:sldId id="311" r:id="rId49"/>
    <p:sldId id="312" r:id="rId50"/>
    <p:sldId id="313" r:id="rId51"/>
    <p:sldId id="314" r:id="rId52"/>
    <p:sldId id="315" r:id="rId53"/>
    <p:sldId id="316" r:id="rId54"/>
    <p:sldId id="317" r:id="rId55"/>
    <p:sldId id="318" r:id="rId56"/>
    <p:sldId id="319" r:id="rId57"/>
    <p:sldId id="320" r:id="rId58"/>
    <p:sldId id="321" r:id="rId59"/>
    <p:sldId id="322" r:id="rId60"/>
    <p:sldId id="323" r:id="rId61"/>
    <p:sldId id="324" r:id="rId62"/>
    <p:sldId id="325" r:id="rId63"/>
    <p:sldId id="326" r:id="rId64"/>
    <p:sldId id="327" r:id="rId65"/>
    <p:sldId id="328" r:id="rId66"/>
    <p:sldId id="329" r:id="rId67"/>
    <p:sldId id="330" r:id="rId68"/>
    <p:sldId id="331" r:id="rId69"/>
    <p:sldId id="332" r:id="rId70"/>
    <p:sldId id="333" r:id="rId71"/>
    <p:sldId id="334" r:id="rId72"/>
    <p:sldId id="335" r:id="rId73"/>
    <p:sldId id="336" r:id="rId74"/>
    <p:sldId id="337" r:id="rId75"/>
    <p:sldId id="338" r:id="rId76"/>
    <p:sldId id="339" r:id="rId77"/>
    <p:sldId id="340" r:id="rId78"/>
    <p:sldId id="341" r:id="rId79"/>
    <p:sldId id="342" r:id="rId80"/>
    <p:sldId id="343" r:id="rId81"/>
    <p:sldId id="344" r:id="rId8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iD5OIuVjsKxKG3Um1UrCEg==" hashData="x4AoWV18SU+cIpLo38vK1Z/VQmwwdzgwnjL+EQDg8yxfyEhou+5HBDvg6SXEqfaSzmYCxT81rg9tuc6HUtfkog=="/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37" autoAdjust="0"/>
  </p:normalViewPr>
  <p:slideViewPr>
    <p:cSldViewPr>
      <p:cViewPr varScale="1">
        <p:scale>
          <a:sx n="69" d="100"/>
          <a:sy n="69" d="100"/>
        </p:scale>
        <p:origin x="45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slide" Target="slides/slide32.xml"/><Relationship Id="rId47" Type="http://schemas.openxmlformats.org/officeDocument/2006/relationships/slide" Target="slides/slide37.xml"/><Relationship Id="rId50" Type="http://schemas.openxmlformats.org/officeDocument/2006/relationships/slide" Target="slides/slide40.xml"/><Relationship Id="rId55" Type="http://schemas.openxmlformats.org/officeDocument/2006/relationships/slide" Target="slides/slide45.xml"/><Relationship Id="rId63" Type="http://schemas.openxmlformats.org/officeDocument/2006/relationships/slide" Target="slides/slide53.xml"/><Relationship Id="rId68" Type="http://schemas.openxmlformats.org/officeDocument/2006/relationships/slide" Target="slides/slide58.xml"/><Relationship Id="rId76" Type="http://schemas.openxmlformats.org/officeDocument/2006/relationships/slide" Target="slides/slide66.xml"/><Relationship Id="rId8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9" Type="http://schemas.openxmlformats.org/officeDocument/2006/relationships/slide" Target="slides/slide19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slide" Target="slides/slide35.xml"/><Relationship Id="rId53" Type="http://schemas.openxmlformats.org/officeDocument/2006/relationships/slide" Target="slides/slide43.xml"/><Relationship Id="rId58" Type="http://schemas.openxmlformats.org/officeDocument/2006/relationships/slide" Target="slides/slide48.xml"/><Relationship Id="rId66" Type="http://schemas.openxmlformats.org/officeDocument/2006/relationships/slide" Target="slides/slide56.xml"/><Relationship Id="rId74" Type="http://schemas.openxmlformats.org/officeDocument/2006/relationships/slide" Target="slides/slide64.xml"/><Relationship Id="rId79" Type="http://schemas.openxmlformats.org/officeDocument/2006/relationships/slide" Target="slides/slide69.xml"/><Relationship Id="rId8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1.xml"/><Relationship Id="rId82" Type="http://schemas.openxmlformats.org/officeDocument/2006/relationships/slide" Target="slides/slide72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slide" Target="slides/slide33.xml"/><Relationship Id="rId48" Type="http://schemas.openxmlformats.org/officeDocument/2006/relationships/slide" Target="slides/slide38.xml"/><Relationship Id="rId56" Type="http://schemas.openxmlformats.org/officeDocument/2006/relationships/slide" Target="slides/slide46.xml"/><Relationship Id="rId64" Type="http://schemas.openxmlformats.org/officeDocument/2006/relationships/slide" Target="slides/slide54.xml"/><Relationship Id="rId69" Type="http://schemas.openxmlformats.org/officeDocument/2006/relationships/slide" Target="slides/slide59.xml"/><Relationship Id="rId77" Type="http://schemas.openxmlformats.org/officeDocument/2006/relationships/slide" Target="slides/slide67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1.xml"/><Relationship Id="rId72" Type="http://schemas.openxmlformats.org/officeDocument/2006/relationships/slide" Target="slides/slide62.xml"/><Relationship Id="rId80" Type="http://schemas.openxmlformats.org/officeDocument/2006/relationships/slide" Target="slides/slide70.xml"/><Relationship Id="rId85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slide" Target="slides/slide36.xml"/><Relationship Id="rId59" Type="http://schemas.openxmlformats.org/officeDocument/2006/relationships/slide" Target="slides/slide49.xml"/><Relationship Id="rId67" Type="http://schemas.openxmlformats.org/officeDocument/2006/relationships/slide" Target="slides/slide57.xml"/><Relationship Id="rId20" Type="http://schemas.openxmlformats.org/officeDocument/2006/relationships/slide" Target="slides/slide10.xml"/><Relationship Id="rId41" Type="http://schemas.openxmlformats.org/officeDocument/2006/relationships/slide" Target="slides/slide31.xml"/><Relationship Id="rId54" Type="http://schemas.openxmlformats.org/officeDocument/2006/relationships/slide" Target="slides/slide44.xml"/><Relationship Id="rId62" Type="http://schemas.openxmlformats.org/officeDocument/2006/relationships/slide" Target="slides/slide52.xml"/><Relationship Id="rId70" Type="http://schemas.openxmlformats.org/officeDocument/2006/relationships/slide" Target="slides/slide60.xml"/><Relationship Id="rId75" Type="http://schemas.openxmlformats.org/officeDocument/2006/relationships/slide" Target="slides/slide65.xml"/><Relationship Id="rId83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slide" Target="slides/slide39.xml"/><Relationship Id="rId57" Type="http://schemas.openxmlformats.org/officeDocument/2006/relationships/slide" Target="slides/slide47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21.xml"/><Relationship Id="rId44" Type="http://schemas.openxmlformats.org/officeDocument/2006/relationships/slide" Target="slides/slide34.xml"/><Relationship Id="rId52" Type="http://schemas.openxmlformats.org/officeDocument/2006/relationships/slide" Target="slides/slide42.xml"/><Relationship Id="rId60" Type="http://schemas.openxmlformats.org/officeDocument/2006/relationships/slide" Target="slides/slide50.xml"/><Relationship Id="rId65" Type="http://schemas.openxmlformats.org/officeDocument/2006/relationships/slide" Target="slides/slide55.xml"/><Relationship Id="rId73" Type="http://schemas.openxmlformats.org/officeDocument/2006/relationships/slide" Target="slides/slide63.xml"/><Relationship Id="rId78" Type="http://schemas.openxmlformats.org/officeDocument/2006/relationships/slide" Target="slides/slide68.xml"/><Relationship Id="rId81" Type="http://schemas.openxmlformats.org/officeDocument/2006/relationships/slide" Target="slides/slide71.xml"/><Relationship Id="rId86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10-13T17:59:23.919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0,'0'8,"0"2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10-13T17:59:24.875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1,'0'8,"0"2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10-13T17:59:25.577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10-13T17:59:26.226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8-10-13T17:59:26.896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41FC0A-B396-4C2D-9219-0EAC0BE4A8B3}" type="datetimeFigureOut">
              <a:rPr lang="de-DE" smtClean="0"/>
              <a:t>23.11.2018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B53A73-B8A9-4081-B36E-52524E4B66D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1402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75A996-2359-4645-B48D-799F3EC2E94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26431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75A996-2359-4645-B48D-799F3EC2E94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8693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75A996-2359-4645-B48D-799F3EC2E94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06086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75A996-2359-4645-B48D-799F3EC2E94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9429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75A996-2359-4645-B48D-799F3EC2E94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20301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75A996-2359-4645-B48D-799F3EC2E94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1965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75A996-2359-4645-B48D-799F3EC2E94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77451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75A996-2359-4645-B48D-799F3EC2E94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99374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75A996-2359-4645-B48D-799F3EC2E94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07707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53A73-B8A9-4081-B36E-52524E4B66D6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58664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75A996-2359-4645-B48D-799F3EC2E94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5387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75A996-2359-4645-B48D-799F3EC2E94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90377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75A996-2359-4645-B48D-799F3EC2E94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91864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75A996-2359-4645-B48D-799F3EC2E94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49291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75A996-2359-4645-B48D-799F3EC2E94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73787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75A996-2359-4645-B48D-799F3EC2E94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64105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75A996-2359-4645-B48D-799F3EC2E94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6176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3.png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.pn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3.pn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3.png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3.png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3.png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4720A-7F5B-4C99-B535-DF7DC0EB35B2}" type="datetimeFigureOut">
              <a:rPr lang="de-DE" smtClean="0"/>
              <a:t>23.11.2018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D9C22-B166-4C13-AE16-E5CF6660B0D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4734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4720A-7F5B-4C99-B535-DF7DC0EB35B2}" type="datetimeFigureOut">
              <a:rPr lang="de-DE" smtClean="0"/>
              <a:t>23.11.2018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D9C22-B166-4C13-AE16-E5CF6660B0D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104891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9503231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829948"/>
            <a:ext cx="8229600" cy="654836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Grafik 6" descr="hfr_logo_neu_cmyk">
            <a:extLst>
              <a:ext uri="{FF2B5EF4-FFF2-40B4-BE49-F238E27FC236}">
                <a16:creationId xmlns:a16="http://schemas.microsoft.com/office/drawing/2014/main" id="{62561566-9F42-4CA5-8DA5-D938B0F7B78F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9516" y="140100"/>
            <a:ext cx="1979712" cy="65483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9" descr="tud_logo">
            <a:extLst>
              <a:ext uri="{FF2B5EF4-FFF2-40B4-BE49-F238E27FC236}">
                <a16:creationId xmlns:a16="http://schemas.microsoft.com/office/drawing/2014/main" id="{53FADB51-C9DA-489F-8407-C3ADFCA106C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/>
          <a:srcRect r="5453"/>
          <a:stretch>
            <a:fillRect/>
          </a:stretch>
        </p:blipFill>
        <p:spPr bwMode="auto">
          <a:xfrm>
            <a:off x="5580112" y="193077"/>
            <a:ext cx="1297959" cy="54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Grafik 6">
            <a:extLst>
              <a:ext uri="{FF2B5EF4-FFF2-40B4-BE49-F238E27FC236}">
                <a16:creationId xmlns:a16="http://schemas.microsoft.com/office/drawing/2014/main" id="{63AFB80B-088A-40DD-A205-03F8A797202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74638"/>
            <a:ext cx="206375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984636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6445111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592928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9645844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7463783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2734370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8889760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7663527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0590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4720A-7F5B-4C99-B535-DF7DC0EB35B2}" type="datetimeFigureOut">
              <a:rPr lang="de-DE" smtClean="0"/>
              <a:t>23.11.2018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D9C22-B166-4C13-AE16-E5CF6660B0D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985222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7836866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2584431"/>
      </p:ext>
    </p:extLst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42474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80243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829948"/>
            <a:ext cx="8229600" cy="654836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Grafik 6" descr="hfr_logo_neu_cmyk">
            <a:extLst>
              <a:ext uri="{FF2B5EF4-FFF2-40B4-BE49-F238E27FC236}">
                <a16:creationId xmlns:a16="http://schemas.microsoft.com/office/drawing/2014/main" id="{62561566-9F42-4CA5-8DA5-D938B0F7B78F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9516" y="140100"/>
            <a:ext cx="1979712" cy="65483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9" descr="tud_logo">
            <a:extLst>
              <a:ext uri="{FF2B5EF4-FFF2-40B4-BE49-F238E27FC236}">
                <a16:creationId xmlns:a16="http://schemas.microsoft.com/office/drawing/2014/main" id="{53FADB51-C9DA-489F-8407-C3ADFCA106C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/>
          <a:srcRect r="5453"/>
          <a:stretch>
            <a:fillRect/>
          </a:stretch>
        </p:blipFill>
        <p:spPr bwMode="auto">
          <a:xfrm>
            <a:off x="5580112" y="193077"/>
            <a:ext cx="1297959" cy="54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Grafik 6">
            <a:extLst>
              <a:ext uri="{FF2B5EF4-FFF2-40B4-BE49-F238E27FC236}">
                <a16:creationId xmlns:a16="http://schemas.microsoft.com/office/drawing/2014/main" id="{63AFB80B-088A-40DD-A205-03F8A797202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74638"/>
            <a:ext cx="206375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7148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76170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19695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16159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4505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86198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4084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829948"/>
            <a:ext cx="8229600" cy="654836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r>
              <a:rPr lang="de-DE" dirty="0"/>
              <a:t>R. Rausch &amp; A. Guthke: Hands-On </a:t>
            </a:r>
            <a:r>
              <a:rPr lang="de-DE" dirty="0" err="1"/>
              <a:t>Groundwater</a:t>
            </a:r>
            <a:r>
              <a:rPr lang="de-DE" dirty="0"/>
              <a:t> Modeling - </a:t>
            </a:r>
            <a:r>
              <a:rPr lang="de-DE" dirty="0" err="1"/>
              <a:t>Exercises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D9C22-B166-4C13-AE16-E5CF6660B0DB}" type="slidenum">
              <a:rPr lang="de-DE" smtClean="0"/>
              <a:t>‹#›</a:t>
            </a:fld>
            <a:endParaRPr lang="de-DE"/>
          </a:p>
        </p:txBody>
      </p:sp>
      <p:pic>
        <p:nvPicPr>
          <p:cNvPr id="7" name="Grafik 6" descr="hfr_logo_neu_cmyk">
            <a:extLst>
              <a:ext uri="{FF2B5EF4-FFF2-40B4-BE49-F238E27FC236}">
                <a16:creationId xmlns:a16="http://schemas.microsoft.com/office/drawing/2014/main" id="{62561566-9F42-4CA5-8DA5-D938B0F7B78F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9516" y="140100"/>
            <a:ext cx="1979712" cy="65483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9" descr="tud_logo">
            <a:extLst>
              <a:ext uri="{FF2B5EF4-FFF2-40B4-BE49-F238E27FC236}">
                <a16:creationId xmlns:a16="http://schemas.microsoft.com/office/drawing/2014/main" id="{53FADB51-C9DA-489F-8407-C3ADFCA106C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/>
          <a:srcRect r="5453"/>
          <a:stretch>
            <a:fillRect/>
          </a:stretch>
        </p:blipFill>
        <p:spPr bwMode="auto">
          <a:xfrm>
            <a:off x="5580112" y="193077"/>
            <a:ext cx="1297959" cy="54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Grafik 6">
            <a:extLst>
              <a:ext uri="{FF2B5EF4-FFF2-40B4-BE49-F238E27FC236}">
                <a16:creationId xmlns:a16="http://schemas.microsoft.com/office/drawing/2014/main" id="{63AFB80B-088A-40DD-A205-03F8A797202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74638"/>
            <a:ext cx="206375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11227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76199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04602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3958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4993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829948"/>
            <a:ext cx="8229600" cy="654836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Grafik 6" descr="hfr_logo_neu_cmyk">
            <a:extLst>
              <a:ext uri="{FF2B5EF4-FFF2-40B4-BE49-F238E27FC236}">
                <a16:creationId xmlns:a16="http://schemas.microsoft.com/office/drawing/2014/main" id="{62561566-9F42-4CA5-8DA5-D938B0F7B78F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9516" y="140100"/>
            <a:ext cx="1979712" cy="65483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9" descr="tud_logo">
            <a:extLst>
              <a:ext uri="{FF2B5EF4-FFF2-40B4-BE49-F238E27FC236}">
                <a16:creationId xmlns:a16="http://schemas.microsoft.com/office/drawing/2014/main" id="{53FADB51-C9DA-489F-8407-C3ADFCA106C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/>
          <a:srcRect r="5453"/>
          <a:stretch>
            <a:fillRect/>
          </a:stretch>
        </p:blipFill>
        <p:spPr bwMode="auto">
          <a:xfrm>
            <a:off x="5580112" y="193077"/>
            <a:ext cx="1297959" cy="54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Grafik 6">
            <a:extLst>
              <a:ext uri="{FF2B5EF4-FFF2-40B4-BE49-F238E27FC236}">
                <a16:creationId xmlns:a16="http://schemas.microsoft.com/office/drawing/2014/main" id="{63AFB80B-088A-40DD-A205-03F8A797202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74638"/>
            <a:ext cx="206375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6464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19421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80382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4712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67935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3902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4720A-7F5B-4C99-B535-DF7DC0EB35B2}" type="datetimeFigureOut">
              <a:rPr lang="de-DE" smtClean="0"/>
              <a:t>23.11.2018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D9C22-B166-4C13-AE16-E5CF6660B0D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367693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54026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00961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262524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811394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31599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829948"/>
            <a:ext cx="8229600" cy="654836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Grafik 6" descr="hfr_logo_neu_cmyk">
            <a:extLst>
              <a:ext uri="{FF2B5EF4-FFF2-40B4-BE49-F238E27FC236}">
                <a16:creationId xmlns:a16="http://schemas.microsoft.com/office/drawing/2014/main" id="{62561566-9F42-4CA5-8DA5-D938B0F7B78F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9516" y="140100"/>
            <a:ext cx="1979712" cy="65483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9" descr="tud_logo">
            <a:extLst>
              <a:ext uri="{FF2B5EF4-FFF2-40B4-BE49-F238E27FC236}">
                <a16:creationId xmlns:a16="http://schemas.microsoft.com/office/drawing/2014/main" id="{53FADB51-C9DA-489F-8407-C3ADFCA106C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/>
          <a:srcRect r="5453"/>
          <a:stretch>
            <a:fillRect/>
          </a:stretch>
        </p:blipFill>
        <p:spPr bwMode="auto">
          <a:xfrm>
            <a:off x="5580112" y="193077"/>
            <a:ext cx="1297959" cy="54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Grafik 6">
            <a:extLst>
              <a:ext uri="{FF2B5EF4-FFF2-40B4-BE49-F238E27FC236}">
                <a16:creationId xmlns:a16="http://schemas.microsoft.com/office/drawing/2014/main" id="{63AFB80B-088A-40DD-A205-03F8A797202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74638"/>
            <a:ext cx="206375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872760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660679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327229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089083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5770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4720A-7F5B-4C99-B535-DF7DC0EB35B2}" type="datetimeFigureOut">
              <a:rPr lang="de-DE" smtClean="0"/>
              <a:t>23.11.2018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D9C22-B166-4C13-AE16-E5CF6660B0D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610714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698814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780828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794331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676045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236442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181533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829948"/>
            <a:ext cx="8229600" cy="654836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Grafik 6" descr="hfr_logo_neu_cmyk">
            <a:extLst>
              <a:ext uri="{FF2B5EF4-FFF2-40B4-BE49-F238E27FC236}">
                <a16:creationId xmlns:a16="http://schemas.microsoft.com/office/drawing/2014/main" id="{62561566-9F42-4CA5-8DA5-D938B0F7B78F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9516" y="140100"/>
            <a:ext cx="1979712" cy="65483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9" descr="tud_logo">
            <a:extLst>
              <a:ext uri="{FF2B5EF4-FFF2-40B4-BE49-F238E27FC236}">
                <a16:creationId xmlns:a16="http://schemas.microsoft.com/office/drawing/2014/main" id="{53FADB51-C9DA-489F-8407-C3ADFCA106C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/>
          <a:srcRect r="5453"/>
          <a:stretch>
            <a:fillRect/>
          </a:stretch>
        </p:blipFill>
        <p:spPr bwMode="auto">
          <a:xfrm>
            <a:off x="5580112" y="193077"/>
            <a:ext cx="1297959" cy="54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Grafik 6">
            <a:extLst>
              <a:ext uri="{FF2B5EF4-FFF2-40B4-BE49-F238E27FC236}">
                <a16:creationId xmlns:a16="http://schemas.microsoft.com/office/drawing/2014/main" id="{63AFB80B-088A-40DD-A205-03F8A797202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74638"/>
            <a:ext cx="206375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64361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698486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049822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6425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4720A-7F5B-4C99-B535-DF7DC0EB35B2}" type="datetimeFigureOut">
              <a:rPr lang="de-DE" smtClean="0"/>
              <a:t>23.11.2018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D9C22-B166-4C13-AE16-E5CF6660B0D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25810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035854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708176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299738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247007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168030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703597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890037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829948"/>
            <a:ext cx="8229600" cy="654836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Grafik 6" descr="hfr_logo_neu_cmyk">
            <a:extLst>
              <a:ext uri="{FF2B5EF4-FFF2-40B4-BE49-F238E27FC236}">
                <a16:creationId xmlns:a16="http://schemas.microsoft.com/office/drawing/2014/main" id="{62561566-9F42-4CA5-8DA5-D938B0F7B78F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9516" y="140100"/>
            <a:ext cx="1979712" cy="65483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9" descr="tud_logo">
            <a:extLst>
              <a:ext uri="{FF2B5EF4-FFF2-40B4-BE49-F238E27FC236}">
                <a16:creationId xmlns:a16="http://schemas.microsoft.com/office/drawing/2014/main" id="{53FADB51-C9DA-489F-8407-C3ADFCA106C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/>
          <a:srcRect r="5453"/>
          <a:stretch>
            <a:fillRect/>
          </a:stretch>
        </p:blipFill>
        <p:spPr bwMode="auto">
          <a:xfrm>
            <a:off x="5580112" y="193077"/>
            <a:ext cx="1297959" cy="54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Grafik 6">
            <a:extLst>
              <a:ext uri="{FF2B5EF4-FFF2-40B4-BE49-F238E27FC236}">
                <a16:creationId xmlns:a16="http://schemas.microsoft.com/office/drawing/2014/main" id="{63AFB80B-088A-40DD-A205-03F8A797202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74638"/>
            <a:ext cx="206375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36041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799367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3857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4720A-7F5B-4C99-B535-DF7DC0EB35B2}" type="datetimeFigureOut">
              <a:rPr lang="de-DE" smtClean="0"/>
              <a:t>23.11.2018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D9C22-B166-4C13-AE16-E5CF6660B0D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661074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021875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914998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866486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254635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373464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256812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542378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877258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829948"/>
            <a:ext cx="8229600" cy="654836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Grafik 6" descr="hfr_logo_neu_cmyk">
            <a:extLst>
              <a:ext uri="{FF2B5EF4-FFF2-40B4-BE49-F238E27FC236}">
                <a16:creationId xmlns:a16="http://schemas.microsoft.com/office/drawing/2014/main" id="{62561566-9F42-4CA5-8DA5-D938B0F7B78F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9516" y="140100"/>
            <a:ext cx="1979712" cy="65483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9" descr="tud_logo">
            <a:extLst>
              <a:ext uri="{FF2B5EF4-FFF2-40B4-BE49-F238E27FC236}">
                <a16:creationId xmlns:a16="http://schemas.microsoft.com/office/drawing/2014/main" id="{53FADB51-C9DA-489F-8407-C3ADFCA106C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/>
          <a:srcRect r="5453"/>
          <a:stretch>
            <a:fillRect/>
          </a:stretch>
        </p:blipFill>
        <p:spPr bwMode="auto">
          <a:xfrm>
            <a:off x="5580112" y="193077"/>
            <a:ext cx="1297959" cy="54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Grafik 6">
            <a:extLst>
              <a:ext uri="{FF2B5EF4-FFF2-40B4-BE49-F238E27FC236}">
                <a16:creationId xmlns:a16="http://schemas.microsoft.com/office/drawing/2014/main" id="{63AFB80B-088A-40DD-A205-03F8A797202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74638"/>
            <a:ext cx="206375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026131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5536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4720A-7F5B-4C99-B535-DF7DC0EB35B2}" type="datetimeFigureOut">
              <a:rPr lang="de-DE" smtClean="0"/>
              <a:t>23.11.2018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D9C22-B166-4C13-AE16-E5CF6660B0D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008122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712793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707797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151736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131275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489107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876203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083164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02102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482436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829948"/>
            <a:ext cx="8229600" cy="654836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Grafik 6" descr="hfr_logo_neu_cmyk">
            <a:extLst>
              <a:ext uri="{FF2B5EF4-FFF2-40B4-BE49-F238E27FC236}">
                <a16:creationId xmlns:a16="http://schemas.microsoft.com/office/drawing/2014/main" id="{62561566-9F42-4CA5-8DA5-D938B0F7B78F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9516" y="140100"/>
            <a:ext cx="1979712" cy="65483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9" descr="tud_logo">
            <a:extLst>
              <a:ext uri="{FF2B5EF4-FFF2-40B4-BE49-F238E27FC236}">
                <a16:creationId xmlns:a16="http://schemas.microsoft.com/office/drawing/2014/main" id="{53FADB51-C9DA-489F-8407-C3ADFCA106C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/>
          <a:srcRect r="5453"/>
          <a:stretch>
            <a:fillRect/>
          </a:stretch>
        </p:blipFill>
        <p:spPr bwMode="auto">
          <a:xfrm>
            <a:off x="5580112" y="193077"/>
            <a:ext cx="1297959" cy="54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Grafik 6">
            <a:extLst>
              <a:ext uri="{FF2B5EF4-FFF2-40B4-BE49-F238E27FC236}">
                <a16:creationId xmlns:a16="http://schemas.microsoft.com/office/drawing/2014/main" id="{63AFB80B-088A-40DD-A205-03F8A797202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74638"/>
            <a:ext cx="206375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2250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4720A-7F5B-4C99-B535-DF7DC0EB35B2}" type="datetimeFigureOut">
              <a:rPr lang="de-DE" smtClean="0"/>
              <a:t>23.11.2018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D9C22-B166-4C13-AE16-E5CF6660B0D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963060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676769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445508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5523436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739066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360674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543832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09219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695572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597891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5665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4720A-7F5B-4C99-B535-DF7DC0EB35B2}" type="datetimeFigureOut">
              <a:rPr lang="de-DE" smtClean="0"/>
              <a:t>23.11.2018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D9C22-B166-4C13-AE16-E5CF6660B0D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577820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829948"/>
            <a:ext cx="8229600" cy="654836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Grafik 6" descr="hfr_logo_neu_cmyk">
            <a:extLst>
              <a:ext uri="{FF2B5EF4-FFF2-40B4-BE49-F238E27FC236}">
                <a16:creationId xmlns:a16="http://schemas.microsoft.com/office/drawing/2014/main" id="{62561566-9F42-4CA5-8DA5-D938B0F7B78F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9516" y="140100"/>
            <a:ext cx="1979712" cy="65483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9" descr="tud_logo">
            <a:extLst>
              <a:ext uri="{FF2B5EF4-FFF2-40B4-BE49-F238E27FC236}">
                <a16:creationId xmlns:a16="http://schemas.microsoft.com/office/drawing/2014/main" id="{53FADB51-C9DA-489F-8407-C3ADFCA106C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/>
          <a:srcRect r="5453"/>
          <a:stretch>
            <a:fillRect/>
          </a:stretch>
        </p:blipFill>
        <p:spPr bwMode="auto">
          <a:xfrm>
            <a:off x="5580112" y="193077"/>
            <a:ext cx="1297959" cy="54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Grafik 6">
            <a:extLst>
              <a:ext uri="{FF2B5EF4-FFF2-40B4-BE49-F238E27FC236}">
                <a16:creationId xmlns:a16="http://schemas.microsoft.com/office/drawing/2014/main" id="{63AFB80B-088A-40DD-A205-03F8A797202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74638"/>
            <a:ext cx="206375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161858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164081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558120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45221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0133680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038917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8897060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671752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751809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5185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theme" Target="../theme/theme1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4720A-7F5B-4C99-B535-DF7DC0EB35B2}" type="datetimeFigureOut">
              <a:rPr lang="de-DE" smtClean="0"/>
              <a:t>23.11.2018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7D9C22-B166-4C13-AE16-E5CF6660B0D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2526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0779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2943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8240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4595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01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9798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6444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8251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C4720A-7F5B-4C99-B535-DF7DC0EB35B2}" type="datetimeFigureOut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23.11.2018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7D9C22-B166-4C13-AE16-E5CF6660B0DB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8183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0.png"/><Relationship Id="rId3" Type="http://schemas.openxmlformats.org/officeDocument/2006/relationships/image" Target="../media/image9.png"/><Relationship Id="rId7" Type="http://schemas.openxmlformats.org/officeDocument/2006/relationships/image" Target="../media/image13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0.png"/><Relationship Id="rId5" Type="http://schemas.openxmlformats.org/officeDocument/2006/relationships/image" Target="../media/image110.png"/><Relationship Id="rId4" Type="http://schemas.openxmlformats.org/officeDocument/2006/relationships/image" Target="../media/image10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0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customXml" Target="../ink/ink5.xml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3.xml"/><Relationship Id="rId6" Type="http://schemas.openxmlformats.org/officeDocument/2006/relationships/customXml" Target="../ink/ink4.xml"/><Relationship Id="rId5" Type="http://schemas.openxmlformats.org/officeDocument/2006/relationships/customXml" Target="../ink/ink3.xml"/><Relationship Id="rId4" Type="http://schemas.openxmlformats.org/officeDocument/2006/relationships/customXml" Target="../ink/ink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35.tiff"/><Relationship Id="rId1" Type="http://schemas.openxmlformats.org/officeDocument/2006/relationships/slideLayout" Target="../slideLayouts/slideLayout3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4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8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8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52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8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8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8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8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9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9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9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9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9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829948"/>
            <a:ext cx="8229600" cy="3967204"/>
          </a:xfrm>
        </p:spPr>
        <p:txBody>
          <a:bodyPr>
            <a:normAutofit/>
          </a:bodyPr>
          <a:lstStyle/>
          <a:p>
            <a:r>
              <a:rPr lang="en-US" sz="4400" b="1" dirty="0"/>
              <a:t>Hands-On Groundwater Modeling:</a:t>
            </a:r>
            <a:br>
              <a:rPr lang="en-US" sz="4400" b="1" dirty="0"/>
            </a:br>
            <a:r>
              <a:rPr lang="en-US" sz="4400" b="1" dirty="0"/>
              <a:t>Exercises</a:t>
            </a:r>
            <a:br>
              <a:rPr lang="en-US" sz="4400" b="1" dirty="0"/>
            </a:br>
            <a:br>
              <a:rPr lang="en-US" sz="4400" b="1" dirty="0"/>
            </a:br>
            <a:r>
              <a:rPr lang="en-US" dirty="0"/>
              <a:t>Randolf Rausch &amp; </a:t>
            </a:r>
            <a:r>
              <a:rPr lang="en-US" dirty="0" err="1"/>
              <a:t>Anneli</a:t>
            </a:r>
            <a:r>
              <a:rPr lang="en-US" dirty="0"/>
              <a:t> Guthke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0067013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Results: Sensitivity problem</a:t>
            </a:r>
            <a:endParaRPr lang="en-US" dirty="0"/>
          </a:p>
        </p:txBody>
      </p:sp>
      <p:sp>
        <p:nvSpPr>
          <p:cNvPr id="16" name="Inhaltsplatzhalter 15">
            <a:extLst>
              <a:ext uri="{FF2B5EF4-FFF2-40B4-BE49-F238E27FC236}">
                <a16:creationId xmlns:a16="http://schemas.microsoft.com/office/drawing/2014/main" id="{3E7DA701-AB53-4914-833F-2836D30E97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/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pPr marL="803275" lvl="8" indent="-360363">
              <a:buFont typeface="Wingdings" panose="05000000000000000000" pitchFamily="2" charset="2"/>
              <a:buChar char="Ø"/>
            </a:pPr>
            <a:r>
              <a:rPr lang="de-DE" sz="2400" dirty="0"/>
              <a:t>T</a:t>
            </a:r>
            <a:r>
              <a:rPr lang="en-US" sz="2400" dirty="0"/>
              <a:t>he detectable contrast in T is limited!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4448" y="2224376"/>
            <a:ext cx="3999599" cy="2284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9954" y="2224377"/>
            <a:ext cx="3999597" cy="228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863512" y="1765872"/>
            <a:ext cx="2981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T</a:t>
            </a:r>
            <a:r>
              <a:rPr lang="de-DE" baseline="-25000" dirty="0" err="1"/>
              <a:t>centre</a:t>
            </a:r>
            <a:r>
              <a:rPr lang="de-DE" dirty="0"/>
              <a:t> = 0.001 m²/s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5299021" y="1765872"/>
            <a:ext cx="2986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T</a:t>
            </a:r>
            <a:r>
              <a:rPr lang="de-DE" baseline="-25000" dirty="0" err="1"/>
              <a:t>centre</a:t>
            </a:r>
            <a:r>
              <a:rPr lang="de-DE" dirty="0"/>
              <a:t> = 0.00001 m²/s</a:t>
            </a:r>
            <a:endParaRPr lang="en-GB" dirty="0"/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59FF4C5B-2E4A-411C-980D-CB160B0763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r>
              <a:rPr lang="en-US" dirty="0"/>
              <a:t>R. Rausch &amp; A. Guthke: Hands-On Groundwater Modeling - Exercises</a:t>
            </a:r>
          </a:p>
        </p:txBody>
      </p:sp>
    </p:spTree>
    <p:extLst>
      <p:ext uri="{BB962C8B-B14F-4D97-AF65-F5344CB8AC3E}">
        <p14:creationId xmlns:p14="http://schemas.microsoft.com/office/powerpoint/2010/main" val="4176192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Exercise 2: Heterogeneous aquifer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BA603876-9C35-43C3-809C-CDCC812D94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4618856" cy="4525963"/>
          </a:xfrm>
        </p:spPr>
        <p:txBody>
          <a:bodyPr/>
          <a:lstStyle/>
          <a:p>
            <a:r>
              <a:rPr lang="en-GB" dirty="0"/>
              <a:t>How to average conductivities and fluxes in groundwater flow?</a:t>
            </a:r>
          </a:p>
          <a:p>
            <a:endParaRPr lang="en-GB" dirty="0"/>
          </a:p>
          <a:p>
            <a:r>
              <a:rPr lang="en-GB" dirty="0"/>
              <a:t>(cf. Exercise 6.3 with ASM)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1" y="1618755"/>
            <a:ext cx="3240360" cy="4545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1EE4166C-6EEA-4F2F-9CD3-BB7151D0D0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Groundwater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Modeling -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Exercises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40243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Model setup</a:t>
            </a:r>
            <a:endParaRPr lang="en-US" dirty="0"/>
          </a:p>
        </p:txBody>
      </p:sp>
      <p:pic>
        <p:nvPicPr>
          <p:cNvPr id="2050" name="Picture 2" descr="C:\Users\schulzs\Lectures\model_1\exercises\figures\exercise_6.3_1_1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689" y="1437074"/>
            <a:ext cx="7054270" cy="3492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467544" y="5013176"/>
            <a:ext cx="79928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Determine spatial head distribution (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</a:t>
            </a:r>
            <a:r>
              <a:rPr kumimoji="0" lang="en-US" sz="18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XY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), specific discharge (Q/A) and discharge (Q) for both cases. Discuss the result.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Determine the K-value for a homogeneous aquifer showing the same discharge (Q) for both cases.</a:t>
            </a:r>
          </a:p>
        </p:txBody>
      </p:sp>
      <p:grpSp>
        <p:nvGrpSpPr>
          <p:cNvPr id="7" name="Gruppieren 6"/>
          <p:cNvGrpSpPr/>
          <p:nvPr/>
        </p:nvGrpSpPr>
        <p:grpSpPr>
          <a:xfrm>
            <a:off x="683568" y="1819024"/>
            <a:ext cx="8337018" cy="2591380"/>
            <a:chOff x="683568" y="1819024"/>
            <a:chExt cx="8337018" cy="2591380"/>
          </a:xfrm>
        </p:grpSpPr>
        <p:sp>
          <p:nvSpPr>
            <p:cNvPr id="4" name="Textfeld 3"/>
            <p:cNvSpPr txBox="1"/>
            <p:nvPr/>
          </p:nvSpPr>
          <p:spPr>
            <a:xfrm>
              <a:off x="683568" y="1819027"/>
              <a:ext cx="10081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 = 0.1 m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3923928" y="1819026"/>
              <a:ext cx="10081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 = 0 m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4788024" y="1819027"/>
              <a:ext cx="10081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 = 0.1 m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8012475" y="1819024"/>
              <a:ext cx="10081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 = 0 m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6" name="Gerade Verbindung mit Pfeil 5"/>
            <p:cNvCxnSpPr/>
            <p:nvPr/>
          </p:nvCxnSpPr>
          <p:spPr>
            <a:xfrm>
              <a:off x="3707904" y="1957523"/>
              <a:ext cx="0" cy="817888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mit Pfeil 12"/>
            <p:cNvCxnSpPr/>
            <p:nvPr/>
          </p:nvCxnSpPr>
          <p:spPr>
            <a:xfrm>
              <a:off x="3707904" y="2774628"/>
              <a:ext cx="0" cy="817888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mit Pfeil 13"/>
            <p:cNvCxnSpPr/>
            <p:nvPr/>
          </p:nvCxnSpPr>
          <p:spPr>
            <a:xfrm>
              <a:off x="3707904" y="3592516"/>
              <a:ext cx="0" cy="817888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feld 14"/>
            <p:cNvSpPr txBox="1"/>
            <p:nvPr/>
          </p:nvSpPr>
          <p:spPr>
            <a:xfrm>
              <a:off x="3785130" y="2227967"/>
              <a:ext cx="727694" cy="276999"/>
            </a:xfrm>
            <a:prstGeom prst="rect">
              <a:avLst/>
            </a:prstGeom>
            <a:solidFill>
              <a:schemeClr val="accent3"/>
            </a:solidFill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0.35 m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3785130" y="3045072"/>
              <a:ext cx="727694" cy="276999"/>
            </a:xfrm>
            <a:prstGeom prst="rect">
              <a:avLst/>
            </a:prstGeom>
            <a:solidFill>
              <a:schemeClr val="accent3"/>
            </a:solidFill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0.3 m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3785130" y="3862959"/>
              <a:ext cx="727694" cy="276999"/>
            </a:xfrm>
            <a:prstGeom prst="rect">
              <a:avLst/>
            </a:prstGeom>
            <a:solidFill>
              <a:schemeClr val="accent3"/>
            </a:solidFill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0.35 m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5" name="Textfeld 4">
            <a:extLst>
              <a:ext uri="{FF2B5EF4-FFF2-40B4-BE49-F238E27FC236}">
                <a16:creationId xmlns:a16="http://schemas.microsoft.com/office/drawing/2014/main" id="{D9D3A73C-D4DB-4AB6-9E6D-D447482BD3AC}"/>
              </a:ext>
            </a:extLst>
          </p:cNvPr>
          <p:cNvSpPr txBox="1"/>
          <p:nvPr/>
        </p:nvSpPr>
        <p:spPr>
          <a:xfrm>
            <a:off x="3514822" y="4626709"/>
            <a:ext cx="2577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Nx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= 11, Ny = 20, m = 1 m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18D413FA-A898-499A-8760-759E27D934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Groundwater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Modeling -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Exercises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6092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Results: Spatial head distribution and discharge</a:t>
            </a:r>
          </a:p>
        </p:txBody>
      </p:sp>
      <p:pic>
        <p:nvPicPr>
          <p:cNvPr id="1026" name="Picture 2" descr="C:\Users\schulzs\Lectures\model_1\exercises\exercise_6.3\model_case_1\exercise_6.3_1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292" y="1957482"/>
            <a:ext cx="4191319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chulzs\Lectures\model_1\exercises\exercise_6.3\model_case_1\exercise_6.3_2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166" y="1957481"/>
            <a:ext cx="4191319" cy="381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204292" y="5917921"/>
            <a:ext cx="41913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 = 3.7E-04 m³/s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793166" y="5917921"/>
            <a:ext cx="4191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 = 1.37E-04 m³/s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90153" y="1501267"/>
            <a:ext cx="4191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Case A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4779027" y="1501267"/>
            <a:ext cx="4191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Case B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2FEC7EDE-CC47-42CD-A6A1-3D2D6D4DDB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Groundwater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Modeling -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Exercises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3406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Average hydraulic conductivity – case A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2627785" y="2444060"/>
                <a:ext cx="2292871" cy="8485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𝑄</m:t>
                      </m:r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=−</m:t>
                      </m:r>
                      <m:f>
                        <m:fPr>
                          <m:ctrl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𝑑h</m:t>
                          </m:r>
                        </m:num>
                        <m:den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𝑑𝑥</m:t>
                          </m:r>
                        </m:den>
                      </m:f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  <a:cs typeface="+mn-cs"/>
                        </a:rPr>
                        <m:t>∙</m:t>
                      </m:r>
                      <m:nary>
                        <m:naryPr>
                          <m:chr m:val="∑"/>
                          <m:ctrl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𝑖</m:t>
                          </m:r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=1</m:t>
                          </m:r>
                        </m:sub>
                        <m:sup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𝐾</m:t>
                              </m:r>
                            </m:e>
                            <m:sub>
                              <m: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𝑖</m:t>
                              </m:r>
                            </m:sub>
                          </m:sSub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∙</m:t>
                          </m:r>
                          <m:sSub>
                            <m:sSubPr>
                              <m:ctrlP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𝐴</m:t>
                              </m:r>
                            </m:e>
                            <m:sub>
                              <m: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85" y="2444060"/>
                <a:ext cx="2292871" cy="84856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feld 6"/>
          <p:cNvSpPr txBox="1"/>
          <p:nvPr/>
        </p:nvSpPr>
        <p:spPr>
          <a:xfrm>
            <a:off x="1334931" y="267246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Case A: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2627785" y="1628800"/>
                <a:ext cx="1479956" cy="6164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+mn-ea"/>
                              <a:cs typeface="+mn-cs"/>
                            </a:rPr>
                            <m:t>𝑄</m:t>
                          </m:r>
                        </m:num>
                        <m:den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+mn-ea"/>
                              <a:cs typeface="+mn-cs"/>
                            </a:rPr>
                            <m:t>𝐴</m:t>
                          </m:r>
                        </m:den>
                      </m:f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=−</m:t>
                      </m:r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𝐾</m:t>
                      </m:r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  <a:cs typeface="+mn-cs"/>
                        </a:rPr>
                        <m:t>∙</m:t>
                      </m:r>
                      <m:f>
                        <m:fPr>
                          <m:ctrl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𝑑h</m:t>
                          </m:r>
                        </m:num>
                        <m:den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𝑑𝑥</m:t>
                          </m:r>
                        </m:den>
                      </m:f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85" y="1628800"/>
                <a:ext cx="1479956" cy="61645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feld 8"/>
          <p:cNvSpPr txBox="1"/>
          <p:nvPr/>
        </p:nvSpPr>
        <p:spPr>
          <a:xfrm>
            <a:off x="1334931" y="1752361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Darcy: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/>
              <p:cNvSpPr txBox="1"/>
              <p:nvPr/>
            </p:nvSpPr>
            <p:spPr>
              <a:xfrm>
                <a:off x="2627785" y="5600822"/>
                <a:ext cx="1905971" cy="5667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𝐾</m:t>
                      </m:r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=3.7∙</m:t>
                      </m:r>
                      <m:sSup>
                        <m:sSupPr>
                          <m:ctrl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10</m:t>
                          </m:r>
                        </m:e>
                        <m:sup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−3</m:t>
                          </m:r>
                        </m:sup>
                      </m:sSup>
                      <m:f>
                        <m:fPr>
                          <m:ctrl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𝑚</m:t>
                          </m:r>
                        </m:num>
                        <m:den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𝑠</m:t>
                          </m:r>
                        </m:den>
                      </m:f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" name="Textfeld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85" y="5600822"/>
                <a:ext cx="1905971" cy="56675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feld 11"/>
              <p:cNvSpPr txBox="1"/>
              <p:nvPr/>
            </p:nvSpPr>
            <p:spPr>
              <a:xfrm>
                <a:off x="2627784" y="3453520"/>
                <a:ext cx="3708708" cy="8485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𝑄</m:t>
                      </m:r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=−</m:t>
                      </m:r>
                      <m:f>
                        <m:fPr>
                          <m:ctrl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𝑑h</m:t>
                          </m:r>
                        </m:num>
                        <m:den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𝑑𝑥</m:t>
                          </m:r>
                        </m:den>
                      </m:f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  <a:cs typeface="+mn-cs"/>
                        </a:rPr>
                        <m:t>∙</m:t>
                      </m:r>
                      <m:nary>
                        <m:naryPr>
                          <m:chr m:val="∑"/>
                          <m:ctrl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𝑖</m:t>
                          </m:r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=1</m:t>
                          </m:r>
                        </m:sub>
                        <m:sup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𝐾</m:t>
                              </m:r>
                            </m:e>
                            <m:sub>
                              <m: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𝑖</m:t>
                              </m:r>
                            </m:sub>
                          </m:sSub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∙</m:t>
                          </m:r>
                          <m:sSub>
                            <m:sSubPr>
                              <m:ctrlP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𝐴</m:t>
                              </m:r>
                            </m:e>
                            <m:sub>
                              <m: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𝑖</m:t>
                              </m:r>
                            </m:sub>
                          </m:sSub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=</m:t>
                          </m:r>
                          <m:r>
                            <a:rPr kumimoji="0" lang="de-DE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+mn-ea"/>
                              <a:cs typeface="+mn-cs"/>
                            </a:rPr>
                            <m:t>−</m:t>
                          </m:r>
                          <m:f>
                            <m:fPr>
                              <m:ctrlPr>
                                <a:rPr kumimoji="0" lang="de-DE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/>
                                  <a:cs typeface="+mn-cs"/>
                                </a:rPr>
                              </m:ctrlPr>
                            </m:fPr>
                            <m:num>
                              <m:r>
                                <a:rPr kumimoji="0" lang="de-DE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𝑑h</m:t>
                              </m:r>
                            </m:num>
                            <m:den>
                              <m:r>
                                <a:rPr kumimoji="0" lang="de-DE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𝑑𝑥</m:t>
                              </m:r>
                            </m:den>
                          </m:f>
                          <m:r>
                            <a:rPr kumimoji="0" lang="de-DE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∙</m:t>
                          </m:r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𝐾</m:t>
                          </m:r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∙</m:t>
                          </m:r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𝐴</m:t>
                          </m:r>
                        </m:e>
                      </m:nary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2" name="Textfeld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84" y="3453520"/>
                <a:ext cx="3708708" cy="84856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/>
              <p:cNvSpPr txBox="1"/>
              <p:nvPr/>
            </p:nvSpPr>
            <p:spPr>
              <a:xfrm>
                <a:off x="2627785" y="4523657"/>
                <a:ext cx="1970796" cy="8485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𝐾</m:t>
                      </m:r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1</m:t>
                          </m:r>
                        </m:num>
                        <m:den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𝐴</m:t>
                          </m:r>
                        </m:den>
                      </m:f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  <a:cs typeface="+mn-cs"/>
                        </a:rPr>
                        <m:t>∙</m:t>
                      </m:r>
                      <m:nary>
                        <m:naryPr>
                          <m:chr m:val="∑"/>
                          <m:ctrl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𝑖</m:t>
                          </m:r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=1</m:t>
                          </m:r>
                        </m:sub>
                        <m:sup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𝐾</m:t>
                              </m:r>
                            </m:e>
                            <m:sub>
                              <m: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𝑖</m:t>
                              </m:r>
                            </m:sub>
                          </m:sSub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∙</m:t>
                          </m:r>
                          <m:sSub>
                            <m:sSubPr>
                              <m:ctrlP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𝐴</m:t>
                              </m:r>
                            </m:e>
                            <m:sub>
                              <m: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3" name="Textfeld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85" y="4523657"/>
                <a:ext cx="1970796" cy="84856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feld 10"/>
          <p:cNvSpPr txBox="1"/>
          <p:nvPr/>
        </p:nvSpPr>
        <p:spPr>
          <a:xfrm>
            <a:off x="4920656" y="4790347"/>
            <a:ext cx="3948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Weighted arithmetic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mean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 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7092280" y="6286623"/>
            <a:ext cx="1371600" cy="468000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7092280" y="5883403"/>
            <a:ext cx="1371600" cy="360041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7092280" y="5372223"/>
            <a:ext cx="1371600" cy="468000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Pfeil nach rechts 3"/>
          <p:cNvSpPr/>
          <p:nvPr/>
        </p:nvSpPr>
        <p:spPr>
          <a:xfrm>
            <a:off x="6640921" y="5514233"/>
            <a:ext cx="359971" cy="173179"/>
          </a:xfrm>
          <a:prstGeom prst="rightArrow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Pfeil nach rechts 16"/>
          <p:cNvSpPr/>
          <p:nvPr/>
        </p:nvSpPr>
        <p:spPr>
          <a:xfrm>
            <a:off x="6641927" y="5971433"/>
            <a:ext cx="359971" cy="173179"/>
          </a:xfrm>
          <a:prstGeom prst="rightArrow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Pfeil nach rechts 17"/>
          <p:cNvSpPr/>
          <p:nvPr/>
        </p:nvSpPr>
        <p:spPr>
          <a:xfrm>
            <a:off x="6640921" y="6428633"/>
            <a:ext cx="359971" cy="173179"/>
          </a:xfrm>
          <a:prstGeom prst="rightArrow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feld 18"/>
              <p:cNvSpPr txBox="1"/>
              <p:nvPr/>
            </p:nvSpPr>
            <p:spPr>
              <a:xfrm>
                <a:off x="4994142" y="1628801"/>
                <a:ext cx="1826847" cy="6182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𝑄</m:t>
                      </m:r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=−</m:t>
                      </m:r>
                      <m:f>
                        <m:fPr>
                          <m:ctrl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𝑑h</m:t>
                          </m:r>
                        </m:num>
                        <m:den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𝑑𝑥</m:t>
                          </m:r>
                        </m:den>
                      </m:f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  <a:cs typeface="+mn-cs"/>
                        </a:rPr>
                        <m:t>∙</m:t>
                      </m:r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  <a:cs typeface="+mn-cs"/>
                        </a:rPr>
                        <m:t>𝐾</m:t>
                      </m:r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  <a:cs typeface="+mn-cs"/>
                        </a:rPr>
                        <m:t>∙</m:t>
                      </m:r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  <a:cs typeface="+mn-cs"/>
                        </a:rPr>
                        <m:t>𝐴</m:t>
                      </m:r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9" name="Textfeld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4142" y="1628801"/>
                <a:ext cx="1826847" cy="61824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feld 19"/>
              <p:cNvSpPr txBox="1"/>
              <p:nvPr/>
            </p:nvSpPr>
            <p:spPr>
              <a:xfrm>
                <a:off x="5508104" y="2584964"/>
                <a:ext cx="1986698" cy="6461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𝑄</m:t>
                      </m:r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=3.7∙</m:t>
                      </m:r>
                      <m:sSup>
                        <m:sSupPr>
                          <m:ctrl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10</m:t>
                          </m:r>
                        </m:e>
                        <m:sup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−4</m:t>
                          </m:r>
                        </m:sup>
                      </m:sSup>
                      <m:f>
                        <m:fPr>
                          <m:ctrl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𝑚</m:t>
                          </m:r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  <m:t>³</m:t>
                          </m:r>
                        </m:num>
                        <m:den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𝑠</m:t>
                          </m:r>
                        </m:den>
                      </m:f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0" name="Textfeld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104" y="2584964"/>
                <a:ext cx="1986698" cy="64613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Datumsplatzhalter 3">
            <a:extLst>
              <a:ext uri="{FF2B5EF4-FFF2-40B4-BE49-F238E27FC236}">
                <a16:creationId xmlns:a16="http://schemas.microsoft.com/office/drawing/2014/main" id="{4CBEA29B-C4DC-4B98-A504-6B4BA164A58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Groundwater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Modeling -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Exercises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7170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2" grpId="0"/>
      <p:bldP spid="13" grpId="0"/>
      <p:bldP spid="11" grpId="0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Average hydraulic conductivity – case B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2627785" y="2441605"/>
                <a:ext cx="2070630" cy="8485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𝑑h</m:t>
                      </m:r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=−</m:t>
                      </m:r>
                      <m:f>
                        <m:fPr>
                          <m:ctrl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𝑄</m:t>
                          </m:r>
                        </m:num>
                        <m:den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𝐴</m:t>
                          </m:r>
                        </m:den>
                      </m:f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  <a:cs typeface="+mn-cs"/>
                        </a:rPr>
                        <m:t>∙</m:t>
                      </m:r>
                      <m:nary>
                        <m:naryPr>
                          <m:chr m:val="∑"/>
                          <m:ctrl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𝑖</m:t>
                          </m:r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=1</m:t>
                          </m:r>
                        </m:sub>
                        <m:sup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𝑛</m:t>
                          </m:r>
                        </m:sup>
                        <m:e>
                          <m:f>
                            <m:fPr>
                              <m:ctrlP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/>
                                  <a:cs typeface="+mn-cs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kumimoji="0" lang="de-DE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de-DE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Cambria Math"/>
                                      <a:cs typeface="+mn-cs"/>
                                    </a:rPr>
                                    <m:t>𝑑𝑥</m:t>
                                  </m:r>
                                </m:e>
                                <m:sub>
                                  <m:r>
                                    <a:rPr kumimoji="0" lang="de-DE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Cambria Math"/>
                                      <a:cs typeface="+mn-cs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kumimoji="0" lang="de-DE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de-DE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Cambria Math"/>
                                      <a:cs typeface="+mn-cs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kumimoji="0" lang="de-DE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Cambria Math"/>
                                      <a:cs typeface="+mn-cs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85" y="2441605"/>
                <a:ext cx="2070630" cy="84856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feld 6"/>
          <p:cNvSpPr txBox="1"/>
          <p:nvPr/>
        </p:nvSpPr>
        <p:spPr>
          <a:xfrm>
            <a:off x="1334931" y="2670009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Case B: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2627785" y="1660420"/>
                <a:ext cx="1519968" cy="618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en-GB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+mn-ea"/>
                              <a:cs typeface="+mn-cs"/>
                            </a:rPr>
                            <m:t>𝑄</m:t>
                          </m:r>
                        </m:num>
                        <m:den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+mn-ea"/>
                              <a:cs typeface="+mn-cs"/>
                            </a:rPr>
                            <m:t>𝐴</m:t>
                          </m:r>
                        </m:den>
                      </m:f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=−</m:t>
                      </m:r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𝐾</m:t>
                      </m:r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  <a:cs typeface="+mn-cs"/>
                        </a:rPr>
                        <m:t>∙</m:t>
                      </m:r>
                      <m:f>
                        <m:fPr>
                          <m:ctrl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𝑑h</m:t>
                          </m:r>
                        </m:num>
                        <m:den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𝑑𝑥</m:t>
                          </m:r>
                        </m:den>
                      </m:f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85" y="1660420"/>
                <a:ext cx="1519968" cy="61843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feld 8"/>
          <p:cNvSpPr txBox="1"/>
          <p:nvPr/>
        </p:nvSpPr>
        <p:spPr>
          <a:xfrm>
            <a:off x="1334931" y="174990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Darcy: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/>
              <p:cNvSpPr txBox="1"/>
              <p:nvPr/>
            </p:nvSpPr>
            <p:spPr>
              <a:xfrm>
                <a:off x="2627785" y="3451065"/>
                <a:ext cx="3212482" cy="847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𝑑h</m:t>
                      </m:r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=−</m:t>
                      </m:r>
                      <m:f>
                        <m:fPr>
                          <m:ctrlPr>
                            <a:rPr kumimoji="0" lang="de-DE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de-DE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𝑄</m:t>
                          </m:r>
                        </m:num>
                        <m:den>
                          <m:r>
                            <a:rPr kumimoji="0" lang="de-DE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𝐴</m:t>
                          </m:r>
                        </m:den>
                      </m:f>
                      <m:r>
                        <a:rPr kumimoji="0" lang="de-DE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  <a:cs typeface="+mn-cs"/>
                        </a:rPr>
                        <m:t>∙</m:t>
                      </m:r>
                      <m:nary>
                        <m:naryPr>
                          <m:chr m:val="∑"/>
                          <m:ctrlPr>
                            <a:rPr kumimoji="0" lang="de-DE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kumimoji="0" lang="de-DE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𝑖</m:t>
                          </m:r>
                          <m:r>
                            <a:rPr kumimoji="0" lang="de-DE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=1</m:t>
                          </m:r>
                        </m:sub>
                        <m:sup>
                          <m:r>
                            <a:rPr kumimoji="0" lang="de-DE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𝑛</m:t>
                          </m:r>
                        </m:sup>
                        <m:e>
                          <m:f>
                            <m:fPr>
                              <m:ctrlPr>
                                <a:rPr kumimoji="0" lang="de-DE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/>
                                  <a:cs typeface="+mn-cs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kumimoji="0" lang="de-DE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de-DE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Cambria Math"/>
                                      <a:cs typeface="+mn-cs"/>
                                    </a:rPr>
                                    <m:t>𝑑𝑥</m:t>
                                  </m:r>
                                </m:e>
                                <m:sub>
                                  <m:r>
                                    <a:rPr kumimoji="0" lang="de-DE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Cambria Math"/>
                                      <a:cs typeface="+mn-cs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kumimoji="0" lang="de-DE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de-DE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Cambria Math"/>
                                      <a:cs typeface="+mn-cs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kumimoji="0" lang="de-DE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Cambria Math"/>
                                      <a:cs typeface="+mn-cs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  <a:cs typeface="+mn-cs"/>
                        </a:rPr>
                        <m:t>=</m:t>
                      </m:r>
                      <m:r>
                        <a:rPr kumimoji="0" lang="de-DE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−</m:t>
                      </m:r>
                      <m:f>
                        <m:fPr>
                          <m:ctrlPr>
                            <a:rPr kumimoji="0" lang="de-DE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de-DE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𝑄</m:t>
                          </m:r>
                        </m:num>
                        <m:den>
                          <m:r>
                            <a:rPr kumimoji="0" lang="de-DE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𝐴</m:t>
                          </m:r>
                        </m:den>
                      </m:f>
                      <m:r>
                        <a:rPr kumimoji="0" lang="de-DE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  <a:cs typeface="+mn-cs"/>
                        </a:rPr>
                        <m:t>∙</m:t>
                      </m:r>
                      <m:f>
                        <m:fPr>
                          <m:ctrlPr>
                            <a:rPr kumimoji="0" lang="de-DE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de-DE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𝑑𝑥</m:t>
                          </m:r>
                        </m:num>
                        <m:den>
                          <m:r>
                            <a:rPr kumimoji="0" lang="de-DE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𝐾</m:t>
                          </m:r>
                        </m:den>
                      </m:f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" name="Textfeld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85" y="3451065"/>
                <a:ext cx="3212482" cy="847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/>
              <p:cNvSpPr txBox="1"/>
              <p:nvPr/>
            </p:nvSpPr>
            <p:spPr>
              <a:xfrm>
                <a:off x="2627785" y="4630987"/>
                <a:ext cx="1534651" cy="8960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𝐾</m:t>
                      </m:r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+mn-ea"/>
                              <a:cs typeface="+mn-cs"/>
                            </a:rPr>
                            <m:t>𝑑𝑥</m:t>
                          </m:r>
                        </m:num>
                        <m:den>
                          <m:nary>
                            <m:naryPr>
                              <m:chr m:val="∑"/>
                              <m:ctrlPr>
                                <a:rPr kumimoji="0" lang="de-DE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/>
                                  <a:cs typeface="+mn-cs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kumimoji="0" lang="de-DE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𝑖</m:t>
                              </m:r>
                              <m:r>
                                <a:rPr kumimoji="0" lang="de-DE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=1</m:t>
                              </m:r>
                            </m:sub>
                            <m:sup>
                              <m:r>
                                <a:rPr kumimoji="0" lang="de-DE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𝑛</m:t>
                              </m:r>
                            </m:sup>
                            <m:e>
                              <m:f>
                                <m:fPr>
                                  <m:ctrlPr>
                                    <a:rPr kumimoji="0" lang="de-DE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/>
                                      <a:cs typeface="+mn-cs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kumimoji="0" lang="de-DE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0" lang="de-DE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/>
                                          <a:ea typeface="Cambria Math"/>
                                          <a:cs typeface="+mn-cs"/>
                                        </a:rPr>
                                        <m:t>𝑑𝑥</m:t>
                                      </m:r>
                                    </m:e>
                                    <m:sub>
                                      <m:r>
                                        <a:rPr kumimoji="0" lang="de-DE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/>
                                          <a:ea typeface="Cambria Math"/>
                                          <a:cs typeface="+mn-cs"/>
                                        </a:rPr>
                                        <m:t>𝑖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kumimoji="0" lang="de-DE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0" lang="de-DE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/>
                                          <a:ea typeface="Cambria Math"/>
                                          <a:cs typeface="+mn-cs"/>
                                        </a:rPr>
                                        <m:t>𝐾</m:t>
                                      </m:r>
                                    </m:e>
                                    <m:sub>
                                      <m:r>
                                        <a:rPr kumimoji="0" lang="de-DE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/>
                                          <a:ea typeface="Cambria Math"/>
                                          <a:cs typeface="+mn-cs"/>
                                        </a:rPr>
                                        <m:t>𝑖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nary>
                        </m:den>
                      </m:f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3" name="Textfeld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85" y="4630987"/>
                <a:ext cx="1534651" cy="89601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feld 10"/>
          <p:cNvSpPr txBox="1"/>
          <p:nvPr/>
        </p:nvSpPr>
        <p:spPr>
          <a:xfrm>
            <a:off x="4981566" y="4798864"/>
            <a:ext cx="3948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Weighted harmonic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mean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 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" name="Gruppieren 2"/>
          <p:cNvGrpSpPr/>
          <p:nvPr/>
        </p:nvGrpSpPr>
        <p:grpSpPr>
          <a:xfrm rot="5400000">
            <a:off x="7092280" y="5369768"/>
            <a:ext cx="1371600" cy="1371600"/>
            <a:chOff x="7092280" y="5131679"/>
            <a:chExt cx="1371600" cy="1371600"/>
          </a:xfrm>
        </p:grpSpPr>
        <p:sp>
          <p:nvSpPr>
            <p:cNvPr id="14" name="Rechteck 13"/>
            <p:cNvSpPr/>
            <p:nvPr/>
          </p:nvSpPr>
          <p:spPr>
            <a:xfrm>
              <a:off x="7092280" y="6046079"/>
              <a:ext cx="1371600" cy="4572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echteck 14"/>
            <p:cNvSpPr/>
            <p:nvPr/>
          </p:nvSpPr>
          <p:spPr>
            <a:xfrm>
              <a:off x="7092280" y="5588879"/>
              <a:ext cx="1371600" cy="4572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" name="Rechteck 15"/>
            <p:cNvSpPr/>
            <p:nvPr/>
          </p:nvSpPr>
          <p:spPr>
            <a:xfrm>
              <a:off x="7092280" y="5131679"/>
              <a:ext cx="1371600" cy="4572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" name="Pfeil nach rechts 3"/>
          <p:cNvSpPr/>
          <p:nvPr/>
        </p:nvSpPr>
        <p:spPr>
          <a:xfrm>
            <a:off x="6640921" y="5511778"/>
            <a:ext cx="359971" cy="173179"/>
          </a:xfrm>
          <a:prstGeom prst="rightArrow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Pfeil nach rechts 16"/>
          <p:cNvSpPr/>
          <p:nvPr/>
        </p:nvSpPr>
        <p:spPr>
          <a:xfrm>
            <a:off x="6641927" y="5968978"/>
            <a:ext cx="359971" cy="173179"/>
          </a:xfrm>
          <a:prstGeom prst="rightArrow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Pfeil nach rechts 17"/>
          <p:cNvSpPr/>
          <p:nvPr/>
        </p:nvSpPr>
        <p:spPr>
          <a:xfrm>
            <a:off x="6640921" y="6426178"/>
            <a:ext cx="359971" cy="173179"/>
          </a:xfrm>
          <a:prstGeom prst="rightArrow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feld 18"/>
              <p:cNvSpPr txBox="1"/>
              <p:nvPr/>
            </p:nvSpPr>
            <p:spPr>
              <a:xfrm>
                <a:off x="4994142" y="1660421"/>
                <a:ext cx="1664237" cy="6166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𝑑h</m:t>
                      </m:r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=−</m:t>
                      </m:r>
                      <m:f>
                        <m:fPr>
                          <m:ctrl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𝑄</m:t>
                          </m:r>
                        </m:num>
                        <m:den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𝐴</m:t>
                          </m:r>
                        </m:den>
                      </m:f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  <a:cs typeface="+mn-cs"/>
                        </a:rPr>
                        <m:t>∙</m:t>
                      </m:r>
                      <m:f>
                        <m:fPr>
                          <m:ctrl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𝑑𝑥</m:t>
                          </m:r>
                        </m:num>
                        <m:den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𝐾</m:t>
                          </m:r>
                        </m:den>
                      </m:f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9" name="Textfeld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4142" y="1660421"/>
                <a:ext cx="1664237" cy="61664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feld 19"/>
              <p:cNvSpPr txBox="1"/>
              <p:nvPr/>
            </p:nvSpPr>
            <p:spPr>
              <a:xfrm>
                <a:off x="4927333" y="2390694"/>
                <a:ext cx="4216667" cy="950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𝑄</m:t>
                      </m:r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=−</m:t>
                      </m:r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𝐴</m:t>
                      </m:r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  <a:cs typeface="+mn-cs"/>
                        </a:rPr>
                        <m:t>∙</m:t>
                      </m:r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  <a:cs typeface="+mn-cs"/>
                        </a:rPr>
                        <m:t>𝑑h</m:t>
                      </m:r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  <a:cs typeface="+mn-cs"/>
                        </a:rPr>
                        <m:t>∙</m:t>
                      </m:r>
                      <m:f>
                        <m:fPr>
                          <m:ctrl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1</m:t>
                          </m:r>
                        </m:num>
                        <m:den>
                          <m:nary>
                            <m:naryPr>
                              <m:chr m:val="∑"/>
                              <m:ctrlPr>
                                <a:rPr kumimoji="0" lang="de-DE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B0F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/>
                                  <a:cs typeface="+mn-cs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kumimoji="0" lang="de-DE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B0F0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𝑖</m:t>
                              </m:r>
                              <m:r>
                                <a:rPr kumimoji="0" lang="de-DE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B0F0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=1</m:t>
                              </m:r>
                            </m:sub>
                            <m:sup>
                              <m:r>
                                <a:rPr kumimoji="0" lang="de-DE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B0F0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𝑛</m:t>
                              </m:r>
                            </m:sup>
                            <m:e>
                              <m:f>
                                <m:fPr>
                                  <m:ctrlPr>
                                    <a:rPr kumimoji="0" lang="de-DE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B0F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/>
                                      <a:cs typeface="+mn-cs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kumimoji="0" lang="de-DE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B0F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0" lang="de-DE" sz="18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B0F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/>
                                          <a:ea typeface="Cambria Math"/>
                                          <a:cs typeface="+mn-cs"/>
                                        </a:rPr>
                                        <m:t>𝑑𝑥</m:t>
                                      </m:r>
                                    </m:e>
                                    <m:sub>
                                      <m:r>
                                        <a:rPr kumimoji="0" lang="de-DE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B0F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/>
                                          <a:ea typeface="Cambria Math"/>
                                          <a:cs typeface="+mn-cs"/>
                                        </a:rPr>
                                        <m:t>𝑖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kumimoji="0" lang="de-DE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B0F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0" lang="de-DE" sz="18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B0F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/>
                                          <a:ea typeface="Cambria Math"/>
                                          <a:cs typeface="+mn-cs"/>
                                        </a:rPr>
                                        <m:t>𝐾</m:t>
                                      </m:r>
                                    </m:e>
                                    <m:sub>
                                      <m:r>
                                        <a:rPr kumimoji="0" lang="de-DE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B0F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/>
                                          <a:ea typeface="Cambria Math"/>
                                          <a:cs typeface="+mn-cs"/>
                                        </a:rPr>
                                        <m:t>𝑖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nary>
                        </m:den>
                      </m:f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  <a:cs typeface="+mn-cs"/>
                        </a:rPr>
                        <m:t>=1.37∙</m:t>
                      </m:r>
                      <m:sSup>
                        <m:sSupPr>
                          <m:ctrl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10</m:t>
                          </m:r>
                        </m:e>
                        <m:sup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−4</m:t>
                          </m:r>
                        </m:sup>
                      </m:sSup>
                      <m:f>
                        <m:fPr>
                          <m:ctrl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B0F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B0F0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𝑚</m:t>
                              </m:r>
                            </m:e>
                            <m:sup>
                              <m: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B0F0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𝑠</m:t>
                          </m:r>
                        </m:den>
                      </m:f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0" name="Textfeld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7333" y="2390694"/>
                <a:ext cx="4216667" cy="95038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feld 20"/>
              <p:cNvSpPr txBox="1"/>
              <p:nvPr/>
            </p:nvSpPr>
            <p:spPr>
              <a:xfrm>
                <a:off x="2627785" y="5675572"/>
                <a:ext cx="2047868" cy="5648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𝐾</m:t>
                      </m:r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=1.37∙</m:t>
                      </m:r>
                      <m:sSup>
                        <m:sSupPr>
                          <m:ctrl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10</m:t>
                          </m:r>
                        </m:e>
                        <m:sup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−3</m:t>
                          </m:r>
                        </m:sup>
                      </m:sSup>
                      <m:f>
                        <m:fPr>
                          <m:ctrl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𝑚</m:t>
                          </m:r>
                        </m:num>
                        <m:den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F0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Cambria Math"/>
                              <a:cs typeface="+mn-cs"/>
                            </a:rPr>
                            <m:t>𝑠</m:t>
                          </m:r>
                        </m:den>
                      </m:f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1" name="Textfeld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85" y="5675572"/>
                <a:ext cx="2047868" cy="56489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Datumsplatzhalter 3">
            <a:extLst>
              <a:ext uri="{FF2B5EF4-FFF2-40B4-BE49-F238E27FC236}">
                <a16:creationId xmlns:a16="http://schemas.microsoft.com/office/drawing/2014/main" id="{1860ACFA-07A9-4DC4-A4E4-2957D2BE23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Groundwater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Modeling -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Exercises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3879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3" grpId="0"/>
      <p:bldP spid="11" grpId="0"/>
      <p:bldP spid="20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chulzs\Lectures\model_1\temp\sandstone\kings_canyon_the_lost_city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8"/>
          <a:stretch/>
        </p:blipFill>
        <p:spPr bwMode="auto">
          <a:xfrm>
            <a:off x="627641" y="1484782"/>
            <a:ext cx="3955370" cy="4871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chulzs\Lectures\model_1\temp\sandstone\12-Sandstone-02-lr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638489"/>
            <a:ext cx="3623815" cy="2717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schulzs\Lectures\model_1\temp\sandstone\SEUtahStra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5" y="1484782"/>
            <a:ext cx="3623816" cy="2056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Lessons learned – anisotropy </a:t>
            </a:r>
            <a:endParaRPr lang="en-US" dirty="0"/>
          </a:p>
        </p:txBody>
      </p: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17BCC7EA-BB68-416C-B4CF-BF1515B000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Groundwater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Modeling -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Exercises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23550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C:\Users\schulzs\Doktorarbeit\DISSERTATION\Figures\cross_section_6.t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12776"/>
            <a:ext cx="6624736" cy="2785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42" y="4365104"/>
            <a:ext cx="2836738" cy="2115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3563888" y="5203159"/>
            <a:ext cx="53721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Sandstone 		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</a:t>
            </a:r>
            <a:r>
              <a:rPr kumimoji="0" lang="en-US" sz="14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= 2.9E-05 m/s	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</a:t>
            </a:r>
            <a:r>
              <a:rPr kumimoji="0" lang="en-US" sz="14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= 2.4E-08 m/s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Limestone (low perm.) 	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</a:t>
            </a:r>
            <a:r>
              <a:rPr kumimoji="0" lang="en-US" sz="14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= 7.4E-08 m/s	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</a:t>
            </a:r>
            <a:r>
              <a:rPr kumimoji="0" lang="en-US" sz="14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= 1.9E-09 m/s</a:t>
            </a:r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Lessons learned – anisotropy </a:t>
            </a:r>
            <a:endParaRPr lang="en-US" dirty="0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865057BE-D385-4403-8376-212A6D62D9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Groundwater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Modeling -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Exercises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3708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Lessons learned – scales</a:t>
            </a:r>
            <a:endParaRPr lang="en-US" dirty="0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AEE9061-2CCC-4645-8986-4E6C2474B3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099614" cy="5257800"/>
          </a:xfrm>
        </p:spPr>
        <p:txBody>
          <a:bodyPr>
            <a:normAutofit/>
          </a:bodyPr>
          <a:lstStyle/>
          <a:p>
            <a:r>
              <a:rPr lang="en-GB" dirty="0"/>
              <a:t>Simulation of 1 x 1 m domain or 1,000 x 1,000 m – does it make a difference?</a:t>
            </a:r>
          </a:p>
          <a:p>
            <a:endParaRPr lang="en-GB" dirty="0"/>
          </a:p>
          <a:p>
            <a:r>
              <a:rPr lang="en-GB" dirty="0"/>
              <a:t>Watch out for</a:t>
            </a:r>
          </a:p>
          <a:p>
            <a:pPr lvl="1"/>
            <a:r>
              <a:rPr lang="en-GB" dirty="0"/>
              <a:t>Subscale heterogeneities</a:t>
            </a:r>
          </a:p>
          <a:p>
            <a:pPr lvl="1"/>
            <a:r>
              <a:rPr lang="en-GB" dirty="0"/>
              <a:t>2D vs. 3D properties</a:t>
            </a:r>
          </a:p>
          <a:p>
            <a:pPr lvl="1"/>
            <a:r>
              <a:rPr lang="en-GB" dirty="0"/>
              <a:t>Upscaling of parameter values</a:t>
            </a:r>
          </a:p>
          <a:p>
            <a:endParaRPr lang="de-DE" dirty="0"/>
          </a:p>
          <a:p>
            <a:endParaRPr lang="de-DE" dirty="0"/>
          </a:p>
          <a:p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021E732-0D53-47E0-A59E-F73DB48668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Groundwater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Modeling -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Exercises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109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Lessons learned – averaging conductivities</a:t>
            </a:r>
            <a:endParaRPr lang="en-US" dirty="0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AEE9061-2CCC-4645-8986-4E6C2474B3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6491064" cy="5257800"/>
          </a:xfrm>
        </p:spPr>
        <p:txBody>
          <a:bodyPr>
            <a:normAutofit/>
          </a:bodyPr>
          <a:lstStyle/>
          <a:p>
            <a:r>
              <a:rPr lang="en-GB" sz="2400" dirty="0"/>
              <a:t>Zones parallel to flow direction: </a:t>
            </a:r>
            <a:br>
              <a:rPr lang="en-GB" sz="2400" dirty="0"/>
            </a:br>
            <a:r>
              <a:rPr lang="en-GB" sz="2400" dirty="0"/>
              <a:t>weighted arithmetic mean</a:t>
            </a:r>
          </a:p>
          <a:p>
            <a:endParaRPr lang="en-GB" sz="2400" dirty="0"/>
          </a:p>
          <a:p>
            <a:pPr marL="0" indent="0">
              <a:buNone/>
            </a:pPr>
            <a:endParaRPr lang="en-GB" sz="2000" dirty="0"/>
          </a:p>
          <a:p>
            <a:r>
              <a:rPr lang="en-GB" sz="2400" dirty="0"/>
              <a:t>Zones perpendicular to flow direction:</a:t>
            </a:r>
            <a:br>
              <a:rPr lang="en-GB" sz="2400" dirty="0"/>
            </a:br>
            <a:r>
              <a:rPr lang="en-GB" sz="2400" dirty="0"/>
              <a:t>weighted harmonic mean</a:t>
            </a:r>
          </a:p>
          <a:p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Averaging K-values within one zone: ???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/>
              <a:t>Depends on your assumption how K-values are distributed on that scale</a:t>
            </a:r>
          </a:p>
          <a:p>
            <a:endParaRPr lang="de-DE" dirty="0"/>
          </a:p>
          <a:p>
            <a:endParaRPr lang="en-US" dirty="0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151E8E13-05ED-437C-85F3-60181DC31A0A}"/>
              </a:ext>
            </a:extLst>
          </p:cNvPr>
          <p:cNvGrpSpPr/>
          <p:nvPr/>
        </p:nvGrpSpPr>
        <p:grpSpPr>
          <a:xfrm rot="5400000">
            <a:off x="7077344" y="3177381"/>
            <a:ext cx="1371600" cy="1371600"/>
            <a:chOff x="7092280" y="5131679"/>
            <a:chExt cx="1371600" cy="1371600"/>
          </a:xfrm>
        </p:grpSpPr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EC933E9C-3E0F-4EEC-9E81-F680A7BDBA62}"/>
                </a:ext>
              </a:extLst>
            </p:cNvPr>
            <p:cNvSpPr/>
            <p:nvPr/>
          </p:nvSpPr>
          <p:spPr>
            <a:xfrm>
              <a:off x="7092280" y="6046079"/>
              <a:ext cx="1371600" cy="4572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C4279462-7266-4126-B3D9-92BF47ECC630}"/>
                </a:ext>
              </a:extLst>
            </p:cNvPr>
            <p:cNvSpPr/>
            <p:nvPr/>
          </p:nvSpPr>
          <p:spPr>
            <a:xfrm>
              <a:off x="7092280" y="5588879"/>
              <a:ext cx="1371600" cy="4572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724226B2-18F8-45F3-B53D-B039BA7ED90F}"/>
                </a:ext>
              </a:extLst>
            </p:cNvPr>
            <p:cNvSpPr/>
            <p:nvPr/>
          </p:nvSpPr>
          <p:spPr>
            <a:xfrm>
              <a:off x="7092280" y="5131679"/>
              <a:ext cx="1371600" cy="4572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D50F0B6D-8B82-4667-857B-08553751425D}"/>
              </a:ext>
            </a:extLst>
          </p:cNvPr>
          <p:cNvGrpSpPr/>
          <p:nvPr/>
        </p:nvGrpSpPr>
        <p:grpSpPr>
          <a:xfrm>
            <a:off x="7077344" y="1574796"/>
            <a:ext cx="1371600" cy="1382400"/>
            <a:chOff x="7092280" y="5372223"/>
            <a:chExt cx="1371600" cy="1382400"/>
          </a:xfrm>
        </p:grpSpPr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01D222CA-046D-4A66-A7B6-15F2B6F5EA9B}"/>
                </a:ext>
              </a:extLst>
            </p:cNvPr>
            <p:cNvSpPr/>
            <p:nvPr/>
          </p:nvSpPr>
          <p:spPr>
            <a:xfrm>
              <a:off x="7092280" y="6286623"/>
              <a:ext cx="1371600" cy="468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062C47FC-B1D9-4B97-842A-5E1CF65C8E1E}"/>
                </a:ext>
              </a:extLst>
            </p:cNvPr>
            <p:cNvSpPr/>
            <p:nvPr/>
          </p:nvSpPr>
          <p:spPr>
            <a:xfrm>
              <a:off x="7092280" y="5883403"/>
              <a:ext cx="1371600" cy="36004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AC8D865C-992B-48BD-B9F7-D9A42ACA23B2}"/>
                </a:ext>
              </a:extLst>
            </p:cNvPr>
            <p:cNvSpPr/>
            <p:nvPr/>
          </p:nvSpPr>
          <p:spPr>
            <a:xfrm>
              <a:off x="7092280" y="5372223"/>
              <a:ext cx="1371600" cy="468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9" name="Rechteck 18">
            <a:extLst>
              <a:ext uri="{FF2B5EF4-FFF2-40B4-BE49-F238E27FC236}">
                <a16:creationId xmlns:a16="http://schemas.microsoft.com/office/drawing/2014/main" id="{2E7F7B06-58D5-4DE2-B451-330A59B2762B}"/>
              </a:ext>
            </a:extLst>
          </p:cNvPr>
          <p:cNvSpPr/>
          <p:nvPr/>
        </p:nvSpPr>
        <p:spPr>
          <a:xfrm>
            <a:off x="7077344" y="4762906"/>
            <a:ext cx="1371600" cy="1371600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5" name="Freihand 4">
                <a:extLst>
                  <a:ext uri="{FF2B5EF4-FFF2-40B4-BE49-F238E27FC236}">
                    <a16:creationId xmlns:a16="http://schemas.microsoft.com/office/drawing/2014/main" id="{27F61AF1-6E01-4D03-BDBF-9DD1DAD46D68}"/>
                  </a:ext>
                </a:extLst>
              </p14:cNvPr>
              <p14:cNvContentPartPr/>
              <p14:nvPr/>
            </p14:nvContentPartPr>
            <p14:xfrm>
              <a:off x="7266669" y="4972743"/>
              <a:ext cx="360" cy="6480"/>
            </p14:xfrm>
          </p:contentPart>
        </mc:Choice>
        <mc:Fallback xmlns="">
          <p:pic>
            <p:nvPicPr>
              <p:cNvPr id="5" name="Freihand 4">
                <a:extLst>
                  <a:ext uri="{FF2B5EF4-FFF2-40B4-BE49-F238E27FC236}">
                    <a16:creationId xmlns:a16="http://schemas.microsoft.com/office/drawing/2014/main" id="{27F61AF1-6E01-4D03-BDBF-9DD1DAD46D68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257669" y="4963743"/>
                <a:ext cx="18000" cy="24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" name="Freihand 5">
                <a:extLst>
                  <a:ext uri="{FF2B5EF4-FFF2-40B4-BE49-F238E27FC236}">
                    <a16:creationId xmlns:a16="http://schemas.microsoft.com/office/drawing/2014/main" id="{DB98FDEC-3EF2-4D6E-AAF5-C3F927AEED82}"/>
                  </a:ext>
                </a:extLst>
              </p14:cNvPr>
              <p14:cNvContentPartPr/>
              <p14:nvPr/>
            </p14:nvContentPartPr>
            <p14:xfrm>
              <a:off x="7812069" y="4956183"/>
              <a:ext cx="360" cy="6840"/>
            </p14:xfrm>
          </p:contentPart>
        </mc:Choice>
        <mc:Fallback xmlns="">
          <p:pic>
            <p:nvPicPr>
              <p:cNvPr id="6" name="Freihand 5">
                <a:extLst>
                  <a:ext uri="{FF2B5EF4-FFF2-40B4-BE49-F238E27FC236}">
                    <a16:creationId xmlns:a16="http://schemas.microsoft.com/office/drawing/2014/main" id="{DB98FDEC-3EF2-4D6E-AAF5-C3F927AEED82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803429" y="4947543"/>
                <a:ext cx="18000" cy="2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0" name="Freihand 19">
                <a:extLst>
                  <a:ext uri="{FF2B5EF4-FFF2-40B4-BE49-F238E27FC236}">
                    <a16:creationId xmlns:a16="http://schemas.microsoft.com/office/drawing/2014/main" id="{BDBFD399-3E53-4938-BEF8-99B9081A49DD}"/>
                  </a:ext>
                </a:extLst>
              </p14:cNvPr>
              <p14:cNvContentPartPr/>
              <p14:nvPr/>
            </p14:nvContentPartPr>
            <p14:xfrm>
              <a:off x="7443069" y="5437863"/>
              <a:ext cx="360" cy="360"/>
            </p14:xfrm>
          </p:contentPart>
        </mc:Choice>
        <mc:Fallback xmlns="">
          <p:pic>
            <p:nvPicPr>
              <p:cNvPr id="20" name="Freihand 19">
                <a:extLst>
                  <a:ext uri="{FF2B5EF4-FFF2-40B4-BE49-F238E27FC236}">
                    <a16:creationId xmlns:a16="http://schemas.microsoft.com/office/drawing/2014/main" id="{BDBFD399-3E53-4938-BEF8-99B9081A49DD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434069" y="5428863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1" name="Freihand 20">
                <a:extLst>
                  <a:ext uri="{FF2B5EF4-FFF2-40B4-BE49-F238E27FC236}">
                    <a16:creationId xmlns:a16="http://schemas.microsoft.com/office/drawing/2014/main" id="{9070E3B6-80A6-4A19-A0D0-44C623F33A12}"/>
                  </a:ext>
                </a:extLst>
              </p14:cNvPr>
              <p14:cNvContentPartPr/>
              <p14:nvPr/>
            </p14:nvContentPartPr>
            <p14:xfrm>
              <a:off x="7908549" y="5726223"/>
              <a:ext cx="360" cy="360"/>
            </p14:xfrm>
          </p:contentPart>
        </mc:Choice>
        <mc:Fallback xmlns="">
          <p:pic>
            <p:nvPicPr>
              <p:cNvPr id="21" name="Freihand 20">
                <a:extLst>
                  <a:ext uri="{FF2B5EF4-FFF2-40B4-BE49-F238E27FC236}">
                    <a16:creationId xmlns:a16="http://schemas.microsoft.com/office/drawing/2014/main" id="{9070E3B6-80A6-4A19-A0D0-44C623F33A12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899909" y="5717583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2" name="Freihand 21">
                <a:extLst>
                  <a:ext uri="{FF2B5EF4-FFF2-40B4-BE49-F238E27FC236}">
                    <a16:creationId xmlns:a16="http://schemas.microsoft.com/office/drawing/2014/main" id="{B8033D4C-F720-4ECE-91A0-FBFE73FAF7D2}"/>
                  </a:ext>
                </a:extLst>
              </p14:cNvPr>
              <p14:cNvContentPartPr/>
              <p14:nvPr/>
            </p14:nvContentPartPr>
            <p14:xfrm>
              <a:off x="8132829" y="5309343"/>
              <a:ext cx="360" cy="360"/>
            </p14:xfrm>
          </p:contentPart>
        </mc:Choice>
        <mc:Fallback xmlns="">
          <p:pic>
            <p:nvPicPr>
              <p:cNvPr id="22" name="Freihand 21">
                <a:extLst>
                  <a:ext uri="{FF2B5EF4-FFF2-40B4-BE49-F238E27FC236}">
                    <a16:creationId xmlns:a16="http://schemas.microsoft.com/office/drawing/2014/main" id="{B8033D4C-F720-4ECE-91A0-FBFE73FAF7D2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124189" y="5300343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C348619D-8B45-4D59-8AE7-493BD29F70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Groundwater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Modeling -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Exercises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5764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Exercise 1: Lens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BA603876-9C35-43C3-809C-CDCC812D94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4618856" cy="4525963"/>
          </a:xfrm>
        </p:spPr>
        <p:txBody>
          <a:bodyPr/>
          <a:lstStyle/>
          <a:p>
            <a:r>
              <a:rPr lang="en-GB" dirty="0"/>
              <a:t>Investigating the impact of contrasts in hydraulic conductivity on groundwater flow</a:t>
            </a:r>
          </a:p>
          <a:p>
            <a:endParaRPr lang="en-GB" dirty="0"/>
          </a:p>
          <a:p>
            <a:r>
              <a:rPr lang="en-GB" dirty="0"/>
              <a:t>(cf. Exercise 6.4 with ASM)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149609"/>
            <a:ext cx="3574777" cy="50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27ED0789-4596-4495-8356-405CE75E94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r>
              <a:rPr lang="en-US" dirty="0"/>
              <a:t>R. Rausch &amp; A. Guthke: Hands-On Groundwater Modeling - Exercises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Lessons learned – averaging conductivities</a:t>
            </a:r>
            <a:endParaRPr lang="en-US" dirty="0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AEE9061-2CCC-4645-8986-4E6C2474B3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4645757" cy="5257800"/>
          </a:xfrm>
        </p:spPr>
        <p:txBody>
          <a:bodyPr>
            <a:normAutofit/>
          </a:bodyPr>
          <a:lstStyle/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de-DE" sz="2400" dirty="0" err="1"/>
              <a:t>For</a:t>
            </a:r>
            <a:r>
              <a:rPr lang="de-DE" sz="2400" dirty="0"/>
              <a:t> a log-normal </a:t>
            </a:r>
            <a:r>
              <a:rPr lang="de-DE" sz="2400" dirty="0" err="1"/>
              <a:t>distribution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values</a:t>
            </a:r>
            <a:r>
              <a:rPr lang="de-DE" sz="2400" dirty="0"/>
              <a:t>: </a:t>
            </a:r>
            <a:r>
              <a:rPr lang="de-DE" sz="2400" dirty="0" err="1">
                <a:solidFill>
                  <a:srgbClr val="00B050"/>
                </a:solidFill>
              </a:rPr>
              <a:t>Geometric</a:t>
            </a:r>
            <a:r>
              <a:rPr lang="de-DE" sz="2400" dirty="0">
                <a:solidFill>
                  <a:srgbClr val="00B050"/>
                </a:solidFill>
              </a:rPr>
              <a:t> </a:t>
            </a:r>
            <a:r>
              <a:rPr lang="de-DE" sz="2400" dirty="0" err="1">
                <a:solidFill>
                  <a:srgbClr val="00B050"/>
                </a:solidFill>
              </a:rPr>
              <a:t>mean</a:t>
            </a:r>
            <a:endParaRPr lang="de-DE" dirty="0">
              <a:solidFill>
                <a:srgbClr val="00B050"/>
              </a:solidFill>
            </a:endParaRPr>
          </a:p>
          <a:p>
            <a:endParaRPr lang="en-US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97E8E97-2B75-478F-BCCC-90F404EFC2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16782"/>
            <a:ext cx="4474840" cy="320488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2ADDD550-023F-4364-AF54-9EF65CA4D321}"/>
                  </a:ext>
                </a:extLst>
              </p:cNvPr>
              <p:cNvSpPr txBox="1"/>
              <p:nvPr/>
            </p:nvSpPr>
            <p:spPr>
              <a:xfrm>
                <a:off x="4992418" y="4921662"/>
                <a:ext cx="3564396" cy="1169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𝐾</m:t>
                      </m:r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=</m:t>
                      </m:r>
                      <m:rad>
                        <m:radPr>
                          <m:ctrl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𝑛</m:t>
                          </m:r>
                        </m:deg>
                        <m:e>
                          <m:nary>
                            <m:naryPr>
                              <m:chr m:val="∏"/>
                              <m:ctrlP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𝑖</m:t>
                              </m:r>
                            </m:sub>
                            <m:sup>
                              <m: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kumimoji="0" lang="de-DE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de-DE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kumimoji="0" lang="de-DE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=</m:t>
                          </m:r>
                          <m:sSub>
                            <m:sSubPr>
                              <m:ctrlP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𝐾</m:t>
                              </m:r>
                            </m:e>
                            <m:sub>
                              <m: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1</m:t>
                              </m:r>
                            </m:sub>
                          </m:sSub>
                          <m:r>
                            <a:rPr kumimoji="0" lang="de-DE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∙</m:t>
                          </m:r>
                          <m:sSub>
                            <m:sSubPr>
                              <m:ctrlPr>
                                <a:rPr kumimoji="0" lang="de-DE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de-DE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𝐾</m:t>
                              </m:r>
                            </m:e>
                            <m:sub>
                              <m:r>
                                <a:rPr kumimoji="0" lang="de-DE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b>
                          </m:sSub>
                          <m:r>
                            <a:rPr kumimoji="0" lang="de-DE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∙</m:t>
                          </m:r>
                          <m:sSub>
                            <m:sSubPr>
                              <m:ctrlPr>
                                <a:rPr kumimoji="0" lang="de-DE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de-DE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𝐾</m:t>
                              </m:r>
                            </m:e>
                            <m:sub>
                              <m:r>
                                <a:rPr kumimoji="0" lang="de-DE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3</m:t>
                              </m:r>
                            </m:sub>
                          </m:sSub>
                          <m:r>
                            <a:rPr kumimoji="0" lang="de-DE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∙</m:t>
                          </m:r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…</m:t>
                          </m:r>
                        </m:e>
                      </m:rad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6" name="Textfeld 15">
                <a:extLst>
                  <a:ext uri="{FF2B5EF4-FFF2-40B4-BE49-F238E27FC236}">
                    <a16:creationId xmlns:a16="http://schemas.microsoft.com/office/drawing/2014/main" id="{2ADDD550-023F-4364-AF54-9EF65CA4D3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2418" y="4921662"/>
                <a:ext cx="3564396" cy="116993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feld 5">
            <a:extLst>
              <a:ext uri="{FF2B5EF4-FFF2-40B4-BE49-F238E27FC236}">
                <a16:creationId xmlns:a16="http://schemas.microsoft.com/office/drawing/2014/main" id="{573FF02B-4E27-41F9-A53C-5157E4A20E91}"/>
              </a:ext>
            </a:extLst>
          </p:cNvPr>
          <p:cNvSpPr txBox="1"/>
          <p:nvPr/>
        </p:nvSpPr>
        <p:spPr>
          <a:xfrm>
            <a:off x="4965052" y="4226920"/>
            <a:ext cx="1714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Rupp et al, 2011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F28600C7-4BAC-4B47-AF22-D658B1DFC6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Groundwater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Modeling -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Exercises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8608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Lessons learned – averaging conductivities</a:t>
            </a:r>
            <a:endParaRPr lang="en-US" dirty="0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AEE9061-2CCC-4645-8986-4E6C2474B3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099614" cy="5257800"/>
          </a:xfrm>
        </p:spPr>
        <p:txBody>
          <a:bodyPr>
            <a:normAutofit/>
          </a:bodyPr>
          <a:lstStyle/>
          <a:p>
            <a:r>
              <a:rPr lang="de-DE" sz="2400" dirty="0"/>
              <a:t>Connection </a:t>
            </a:r>
            <a:r>
              <a:rPr lang="de-DE" sz="2400" dirty="0" err="1"/>
              <a:t>with</a:t>
            </a:r>
            <a:r>
              <a:rPr lang="de-DE" sz="2400" dirty="0"/>
              <a:t> non-log-</a:t>
            </a:r>
            <a:r>
              <a:rPr lang="de-DE" sz="2400" dirty="0" err="1"/>
              <a:t>transformed</a:t>
            </a:r>
            <a:r>
              <a:rPr lang="de-DE" sz="2400" dirty="0"/>
              <a:t> </a:t>
            </a:r>
            <a:r>
              <a:rPr lang="de-DE" sz="2400" dirty="0" err="1"/>
              <a:t>values</a:t>
            </a:r>
            <a:r>
              <a:rPr lang="de-DE" sz="2400" dirty="0"/>
              <a:t>:</a:t>
            </a:r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  <a:p>
            <a:r>
              <a:rPr lang="de-DE" sz="2400" dirty="0" err="1"/>
              <a:t>Geometric</a:t>
            </a:r>
            <a:r>
              <a:rPr lang="de-DE" sz="2400" dirty="0"/>
              <a:t> </a:t>
            </a:r>
            <a:r>
              <a:rPr lang="de-DE" sz="2400" dirty="0" err="1"/>
              <a:t>mean</a:t>
            </a:r>
            <a:r>
              <a:rPr lang="de-DE" sz="2400" dirty="0"/>
              <a:t> = „</a:t>
            </a:r>
            <a:r>
              <a:rPr lang="de-DE" sz="2400" dirty="0" err="1"/>
              <a:t>averaging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orders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magnitude</a:t>
            </a:r>
            <a:r>
              <a:rPr lang="de-DE" sz="2400" dirty="0"/>
              <a:t>“</a:t>
            </a:r>
          </a:p>
          <a:p>
            <a:endParaRPr lang="de-DE" dirty="0"/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2591BDD9-9FB8-45AB-8479-C16EA5777C86}"/>
                  </a:ext>
                </a:extLst>
              </p:cNvPr>
              <p:cNvSpPr txBox="1"/>
              <p:nvPr/>
            </p:nvSpPr>
            <p:spPr>
              <a:xfrm>
                <a:off x="2789802" y="2292402"/>
                <a:ext cx="3564396" cy="8485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kumimoji="0" lang="de-DE" sz="1800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ln</m:t>
                          </m:r>
                        </m:fName>
                        <m:e>
                          <m:acc>
                            <m:accPr>
                              <m:chr m:val="̅"/>
                              <m:ctrlP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accPr>
                            <m:e>
                              <m: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𝐾</m:t>
                              </m:r>
                            </m:e>
                          </m:acc>
                        </m:e>
                      </m:func>
                      <m:r>
                        <a:rPr kumimoji="0" lang="de-DE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𝑛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𝑖</m:t>
                          </m:r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=1</m:t>
                          </m:r>
                        </m:sub>
                        <m:sup>
                          <m:r>
                            <a:rPr kumimoji="0" lang="de-DE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𝑛</m:t>
                          </m:r>
                        </m:sup>
                        <m:e>
                          <m:func>
                            <m:funcPr>
                              <m:ctrlPr>
                                <a:rPr kumimoji="0" lang="de-DE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kumimoji="0" lang="de-DE" sz="18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ln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kumimoji="0" lang="de-DE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de-DE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kumimoji="0" lang="de-DE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func>
                        </m:e>
                      </m:nary>
                    </m:oMath>
                  </m:oMathPara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2591BDD9-9FB8-45AB-8479-C16EA5777C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9802" y="2292402"/>
                <a:ext cx="3564396" cy="84856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id="{337855F2-33CC-4917-976A-C57E65A868BF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84354" y="4502308"/>
          <a:ext cx="8002445" cy="16629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64956">
                  <a:extLst>
                    <a:ext uri="{9D8B030D-6E8A-4147-A177-3AD203B41FA5}">
                      <a16:colId xmlns:a16="http://schemas.microsoft.com/office/drawing/2014/main" val="1840729959"/>
                    </a:ext>
                  </a:extLst>
                </a:gridCol>
                <a:gridCol w="752833">
                  <a:extLst>
                    <a:ext uri="{9D8B030D-6E8A-4147-A177-3AD203B41FA5}">
                      <a16:colId xmlns:a16="http://schemas.microsoft.com/office/drawing/2014/main" val="3159295602"/>
                    </a:ext>
                  </a:extLst>
                </a:gridCol>
                <a:gridCol w="752833">
                  <a:extLst>
                    <a:ext uri="{9D8B030D-6E8A-4147-A177-3AD203B41FA5}">
                      <a16:colId xmlns:a16="http://schemas.microsoft.com/office/drawing/2014/main" val="3861233052"/>
                    </a:ext>
                  </a:extLst>
                </a:gridCol>
                <a:gridCol w="752833">
                  <a:extLst>
                    <a:ext uri="{9D8B030D-6E8A-4147-A177-3AD203B41FA5}">
                      <a16:colId xmlns:a16="http://schemas.microsoft.com/office/drawing/2014/main" val="2836517823"/>
                    </a:ext>
                  </a:extLst>
                </a:gridCol>
                <a:gridCol w="188208">
                  <a:extLst>
                    <a:ext uri="{9D8B030D-6E8A-4147-A177-3AD203B41FA5}">
                      <a16:colId xmlns:a16="http://schemas.microsoft.com/office/drawing/2014/main" val="2332353677"/>
                    </a:ext>
                  </a:extLst>
                </a:gridCol>
                <a:gridCol w="1550550">
                  <a:extLst>
                    <a:ext uri="{9D8B030D-6E8A-4147-A177-3AD203B41FA5}">
                      <a16:colId xmlns:a16="http://schemas.microsoft.com/office/drawing/2014/main" val="1459775826"/>
                    </a:ext>
                  </a:extLst>
                </a:gridCol>
                <a:gridCol w="1472876">
                  <a:extLst>
                    <a:ext uri="{9D8B030D-6E8A-4147-A177-3AD203B41FA5}">
                      <a16:colId xmlns:a16="http://schemas.microsoft.com/office/drawing/2014/main" val="3077647447"/>
                    </a:ext>
                  </a:extLst>
                </a:gridCol>
                <a:gridCol w="1367356">
                  <a:extLst>
                    <a:ext uri="{9D8B030D-6E8A-4147-A177-3AD203B41FA5}">
                      <a16:colId xmlns:a16="http://schemas.microsoft.com/office/drawing/2014/main" val="2166903862"/>
                    </a:ext>
                  </a:extLst>
                </a:gridCol>
              </a:tblGrid>
              <a:tr h="554332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u="none" strike="noStrike" dirty="0">
                          <a:effectLst/>
                        </a:rPr>
                        <a:t>Samples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>
                          <a:effectLst/>
                        </a:rPr>
                        <a:t>i=1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 err="1">
                          <a:effectLst/>
                        </a:rPr>
                        <a:t>i</a:t>
                      </a:r>
                      <a:r>
                        <a:rPr lang="en-US" sz="2000" b="1" u="none" strike="noStrike" dirty="0">
                          <a:effectLst/>
                        </a:rPr>
                        <a:t>=2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 err="1">
                          <a:effectLst/>
                        </a:rPr>
                        <a:t>i</a:t>
                      </a:r>
                      <a:r>
                        <a:rPr lang="en-US" sz="2000" b="1" u="none" strike="noStrike" dirty="0">
                          <a:effectLst/>
                        </a:rPr>
                        <a:t>=3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>
                          <a:effectLst/>
                        </a:rPr>
                        <a:t> 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 err="1">
                          <a:effectLst/>
                        </a:rPr>
                        <a:t>arithm</a:t>
                      </a:r>
                      <a:r>
                        <a:rPr lang="en-US" sz="2000" b="1" u="none" strike="noStrike" dirty="0">
                          <a:effectLst/>
                        </a:rPr>
                        <a:t>. mean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>
                          <a:effectLst/>
                        </a:rPr>
                        <a:t>harm. mean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u="none" strike="noStrike" dirty="0">
                          <a:effectLst/>
                        </a:rPr>
                        <a:t>geom. mean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87232967"/>
                  </a:ext>
                </a:extLst>
              </a:tr>
              <a:tr h="554332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u="none" strike="noStrike" dirty="0">
                          <a:effectLst/>
                        </a:rPr>
                        <a:t>K [m/s]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u="none" strike="noStrike" dirty="0">
                          <a:effectLst/>
                        </a:rPr>
                        <a:t>1,0E-03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u="none" strike="noStrike" dirty="0">
                          <a:effectLst/>
                        </a:rPr>
                        <a:t>1,0E-04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u="none" strike="noStrike" dirty="0">
                          <a:effectLst/>
                        </a:rPr>
                        <a:t>1,0E-05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 dirty="0">
                          <a:effectLst/>
                        </a:rPr>
                        <a:t> 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u="none" strike="noStrike" dirty="0">
                          <a:effectLst/>
                        </a:rPr>
                        <a:t>3,7E-04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u="none" strike="noStrike" dirty="0">
                          <a:effectLst/>
                        </a:rPr>
                        <a:t>2,7E-05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u="none" strike="noStrike" dirty="0">
                          <a:effectLst/>
                        </a:rPr>
                        <a:t>1,0E-04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6362083"/>
                  </a:ext>
                </a:extLst>
              </a:tr>
              <a:tr h="554332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1" u="none" strike="noStrike" dirty="0">
                          <a:effectLst/>
                        </a:rPr>
                        <a:t>Y=ln(K) [-]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u="none" strike="noStrike">
                          <a:effectLst/>
                        </a:rPr>
                        <a:t>-6,91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u="none" strike="noStrike" dirty="0">
                          <a:effectLst/>
                        </a:rPr>
                        <a:t>-9,21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u="none" strike="noStrike" dirty="0">
                          <a:effectLst/>
                        </a:rPr>
                        <a:t>-11,51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u="none" strike="noStrike">
                          <a:effectLst/>
                        </a:rPr>
                        <a:t> 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u="none" strike="noStrike" dirty="0">
                          <a:effectLst/>
                        </a:rPr>
                        <a:t>-9,21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800" u="none" strike="noStrike" dirty="0">
                          <a:effectLst/>
                        </a:rPr>
                        <a:t>-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6231976"/>
                  </a:ext>
                </a:extLst>
              </a:tr>
            </a:tbl>
          </a:graphicData>
        </a:graphic>
      </p:graphicFrame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A890FC16-C3FB-4E66-AAB2-915F4E4DAE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Groundwater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Modeling -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Exercises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0584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Exercise 3: Excavation pit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BA603876-9C35-43C3-809C-CDCC812D94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4618856" cy="4525963"/>
          </a:xfrm>
        </p:spPr>
        <p:txBody>
          <a:bodyPr/>
          <a:lstStyle/>
          <a:p>
            <a:r>
              <a:rPr lang="en-US" dirty="0"/>
              <a:t>How to design the dewatering of an excavation pit?</a:t>
            </a:r>
          </a:p>
          <a:p>
            <a:endParaRPr lang="en-US" dirty="0"/>
          </a:p>
          <a:p>
            <a:r>
              <a:rPr lang="en-US" dirty="0"/>
              <a:t>(cf. Exercise 6.10 with ASM)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1" y="1618755"/>
            <a:ext cx="3240360" cy="4545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1EE4166C-6EEA-4F2F-9CD3-BB7151D0D0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Groundwater Modeling - Exercises</a:t>
            </a:r>
          </a:p>
        </p:txBody>
      </p:sp>
    </p:spTree>
    <p:extLst>
      <p:ext uri="{BB962C8B-B14F-4D97-AF65-F5344CB8AC3E}">
        <p14:creationId xmlns:p14="http://schemas.microsoft.com/office/powerpoint/2010/main" val="38594698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feld 18">
            <a:extLst>
              <a:ext uri="{FF2B5EF4-FFF2-40B4-BE49-F238E27FC236}">
                <a16:creationId xmlns:a16="http://schemas.microsoft.com/office/drawing/2014/main" id="{B061524F-C17A-44F6-BEAC-CFC5595E657F}"/>
              </a:ext>
            </a:extLst>
          </p:cNvPr>
          <p:cNvSpPr txBox="1"/>
          <p:nvPr/>
        </p:nvSpPr>
        <p:spPr>
          <a:xfrm>
            <a:off x="4640889" y="1325096"/>
            <a:ext cx="1512168" cy="369332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PLAN VIEW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0" name="Picture 2" descr="C:\Users\schulzs\Lectures\model_1\exercises\figures\exercise_6.10_1_1.tif">
            <a:extLst>
              <a:ext uri="{FF2B5EF4-FFF2-40B4-BE49-F238E27FC236}">
                <a16:creationId xmlns:a16="http://schemas.microsoft.com/office/drawing/2014/main" id="{587C350C-CD54-4338-A752-F27E4BB12D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75" y="1772816"/>
            <a:ext cx="5495782" cy="3274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F7F462E9-3AAA-4DED-B8A5-DA3762FF9EB9}"/>
              </a:ext>
            </a:extLst>
          </p:cNvPr>
          <p:cNvSpPr txBox="1"/>
          <p:nvPr/>
        </p:nvSpPr>
        <p:spPr>
          <a:xfrm>
            <a:off x="5328084" y="4311571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 m  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B779BC78-2EA5-4D4B-BF7D-B2EB91329972}"/>
              </a:ext>
            </a:extLst>
          </p:cNvPr>
          <p:cNvSpPr txBox="1"/>
          <p:nvPr/>
        </p:nvSpPr>
        <p:spPr>
          <a:xfrm>
            <a:off x="2469062" y="371379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 m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Model setup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467544" y="5446965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Determine the amount of water that flows into the excavation pit, the catchment area and the fraction of water coming from the river under stationary conditions.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9D3A73C-D4DB-4AB6-9E6D-D447482BD3AC}"/>
              </a:ext>
            </a:extLst>
          </p:cNvPr>
          <p:cNvSpPr txBox="1"/>
          <p:nvPr/>
        </p:nvSpPr>
        <p:spPr>
          <a:xfrm>
            <a:off x="6342788" y="1772816"/>
            <a:ext cx="2346540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Unconfined aquifer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Aquifer bottom at z = 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GWR = 189 mm/a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 = 1E-03 m/s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18D413FA-A898-499A-8760-759E27D934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Groundwater Modeling - Exercises</a:t>
            </a:r>
          </a:p>
        </p:txBody>
      </p:sp>
    </p:spTree>
    <p:extLst>
      <p:ext uri="{BB962C8B-B14F-4D97-AF65-F5344CB8AC3E}">
        <p14:creationId xmlns:p14="http://schemas.microsoft.com/office/powerpoint/2010/main" val="2246152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Model grid</a:t>
            </a:r>
            <a:endParaRPr lang="en-US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72D7A88-D443-4E10-8AAF-13DAABBE86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390412"/>
            <a:ext cx="8229600" cy="9659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de-DE" sz="2000" dirty="0"/>
          </a:p>
          <a:p>
            <a:r>
              <a:rPr lang="en-US" sz="2000" dirty="0"/>
              <a:t>How could you check whether the right-hand boundary is far enough to not affect your results?</a:t>
            </a:r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18D413FA-A898-499A-8760-759E27D934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4798876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Groundwater Modeling - Exercises</a:t>
            </a:r>
          </a:p>
        </p:txBody>
      </p:sp>
      <p:pic>
        <p:nvPicPr>
          <p:cNvPr id="10" name="Picture 2" descr="C:\Users\schulzs\Lectures\model_1\exercises\exercise_6.10\model_1\grid_1.bmp">
            <a:extLst>
              <a:ext uri="{FF2B5EF4-FFF2-40B4-BE49-F238E27FC236}">
                <a16:creationId xmlns:a16="http://schemas.microsoft.com/office/drawing/2014/main" id="{DA18F42B-1143-4683-B134-689C7044AB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48952" r="49698" b="-1171"/>
          <a:stretch/>
        </p:blipFill>
        <p:spPr bwMode="auto">
          <a:xfrm>
            <a:off x="467544" y="1467588"/>
            <a:ext cx="7344816" cy="3617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A7AAE4E1-FBC9-46AA-A622-F68E6AA20409}"/>
              </a:ext>
            </a:extLst>
          </p:cNvPr>
          <p:cNvCxnSpPr/>
          <p:nvPr/>
        </p:nvCxnSpPr>
        <p:spPr>
          <a:xfrm>
            <a:off x="8235255" y="1467588"/>
            <a:ext cx="0" cy="3528392"/>
          </a:xfrm>
          <a:prstGeom prst="straightConnector1">
            <a:avLst/>
          </a:prstGeom>
          <a:ln w="2540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0AA58480-D001-4700-A292-3FAF5E470045}"/>
              </a:ext>
            </a:extLst>
          </p:cNvPr>
          <p:cNvCxnSpPr/>
          <p:nvPr/>
        </p:nvCxnSpPr>
        <p:spPr>
          <a:xfrm flipH="1">
            <a:off x="467544" y="5157192"/>
            <a:ext cx="7344817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>
            <a:extLst>
              <a:ext uri="{FF2B5EF4-FFF2-40B4-BE49-F238E27FC236}">
                <a16:creationId xmlns:a16="http://schemas.microsoft.com/office/drawing/2014/main" id="{59244731-5CBC-4D7D-8E93-27EFCE8AD363}"/>
              </a:ext>
            </a:extLst>
          </p:cNvPr>
          <p:cNvSpPr txBox="1"/>
          <p:nvPr/>
        </p:nvSpPr>
        <p:spPr>
          <a:xfrm>
            <a:off x="3023828" y="522920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2,000 m (40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cells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EFA0BEB3-4489-4C3B-AD95-57A65D65B121}"/>
              </a:ext>
            </a:extLst>
          </p:cNvPr>
          <p:cNvSpPr txBox="1"/>
          <p:nvPr/>
        </p:nvSpPr>
        <p:spPr>
          <a:xfrm rot="16200000">
            <a:off x="7384958" y="309172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900 m (19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cells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72D2F4E3-5A2A-455B-B121-3DE77C1EF590}"/>
              </a:ext>
            </a:extLst>
          </p:cNvPr>
          <p:cNvSpPr txBox="1"/>
          <p:nvPr/>
        </p:nvSpPr>
        <p:spPr>
          <a:xfrm>
            <a:off x="5112656" y="193775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Δ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 = </a:t>
            </a:r>
            <a:r>
              <a:rPr kumimoji="0" lang="el-G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Δ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 = 50 m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94810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496B07-C5EF-4114-9482-6380EB7E4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Results: Spatial head distribution</a:t>
            </a:r>
          </a:p>
        </p:txBody>
      </p:sp>
      <p:pic>
        <p:nvPicPr>
          <p:cNvPr id="4" name="Picture 2" descr="C:\Users\schulzs\Lectures\model_1\exercises\exercise_6.10\model_1\exercise_6.10_1_1.bmp">
            <a:extLst>
              <a:ext uri="{FF2B5EF4-FFF2-40B4-BE49-F238E27FC236}">
                <a16:creationId xmlns:a16="http://schemas.microsoft.com/office/drawing/2014/main" id="{D2627794-DA4E-4423-ABD7-9C8A1E9CDF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28" y="1721508"/>
            <a:ext cx="8449195" cy="4011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D54EFCAA-F05C-4D35-A329-32B08BF5131D}"/>
              </a:ext>
            </a:extLst>
          </p:cNvPr>
          <p:cNvSpPr txBox="1"/>
          <p:nvPr/>
        </p:nvSpPr>
        <p:spPr>
          <a:xfrm>
            <a:off x="0" y="593518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½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</a:t>
            </a:r>
            <a:r>
              <a:rPr kumimoji="0" lang="de-DE" sz="18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excavation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8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pit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= -0.0129 m³/s                            ½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</a:t>
            </a:r>
            <a:r>
              <a:rPr kumimoji="0" lang="de-DE" sz="18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river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= 0.0068 m³/s 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B3D191CF-FEC0-44EE-9E7C-410A5390C8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Groundwater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Modeling -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Exercises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06220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feld 18">
            <a:extLst>
              <a:ext uri="{FF2B5EF4-FFF2-40B4-BE49-F238E27FC236}">
                <a16:creationId xmlns:a16="http://schemas.microsoft.com/office/drawing/2014/main" id="{B061524F-C17A-44F6-BEAC-CFC5595E657F}"/>
              </a:ext>
            </a:extLst>
          </p:cNvPr>
          <p:cNvSpPr txBox="1"/>
          <p:nvPr/>
        </p:nvSpPr>
        <p:spPr>
          <a:xfrm>
            <a:off x="4640889" y="1325096"/>
            <a:ext cx="1512168" cy="369332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PLAN VIEW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0" name="Picture 2" descr="C:\Users\schulzs\Lectures\model_1\exercises\figures\exercise_6.10_1_1.tif">
            <a:extLst>
              <a:ext uri="{FF2B5EF4-FFF2-40B4-BE49-F238E27FC236}">
                <a16:creationId xmlns:a16="http://schemas.microsoft.com/office/drawing/2014/main" id="{587C350C-CD54-4338-A752-F27E4BB12D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75" y="1772816"/>
            <a:ext cx="5495782" cy="3274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F7F462E9-3AAA-4DED-B8A5-DA3762FF9EB9}"/>
              </a:ext>
            </a:extLst>
          </p:cNvPr>
          <p:cNvSpPr txBox="1"/>
          <p:nvPr/>
        </p:nvSpPr>
        <p:spPr>
          <a:xfrm>
            <a:off x="5328084" y="4311571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 m  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B779BC78-2EA5-4D4B-BF7D-B2EB91329972}"/>
              </a:ext>
            </a:extLst>
          </p:cNvPr>
          <p:cNvSpPr txBox="1"/>
          <p:nvPr/>
        </p:nvSpPr>
        <p:spPr>
          <a:xfrm>
            <a:off x="2339752" y="371379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 m  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Model setup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467544" y="5446965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Give a recommendation for the pumping rate of the wells. How long do we need to pump to achieve a water-free excavation pit?</a:t>
            </a:r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18D413FA-A898-499A-8760-759E27D934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Groundwater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Modeling -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Exercises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0983DFB1-D349-4E62-BCCF-355B766362E1}"/>
              </a:ext>
            </a:extLst>
          </p:cNvPr>
          <p:cNvSpPr/>
          <p:nvPr/>
        </p:nvSpPr>
        <p:spPr>
          <a:xfrm>
            <a:off x="2967475" y="3933056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662DDE11-9BE9-487B-9E72-6D563407132D}"/>
              </a:ext>
            </a:extLst>
          </p:cNvPr>
          <p:cNvSpPr/>
          <p:nvPr/>
        </p:nvSpPr>
        <p:spPr>
          <a:xfrm>
            <a:off x="2967475" y="4089086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BD994A8D-F4B2-4944-A8BE-89C482F96DD7}"/>
              </a:ext>
            </a:extLst>
          </p:cNvPr>
          <p:cNvSpPr/>
          <p:nvPr/>
        </p:nvSpPr>
        <p:spPr>
          <a:xfrm>
            <a:off x="3289291" y="4085064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0E5D27D6-84DE-497F-A6EE-59A49C8E295B}"/>
              </a:ext>
            </a:extLst>
          </p:cNvPr>
          <p:cNvSpPr/>
          <p:nvPr/>
        </p:nvSpPr>
        <p:spPr>
          <a:xfrm>
            <a:off x="3128539" y="3591302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908D657B-99A2-4FCB-B145-767FC2723081}"/>
              </a:ext>
            </a:extLst>
          </p:cNvPr>
          <p:cNvSpPr/>
          <p:nvPr/>
        </p:nvSpPr>
        <p:spPr>
          <a:xfrm>
            <a:off x="3605831" y="4085828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7AC5117C-B2BE-4875-9A82-A0816A447064}"/>
              </a:ext>
            </a:extLst>
          </p:cNvPr>
          <p:cNvSpPr/>
          <p:nvPr/>
        </p:nvSpPr>
        <p:spPr>
          <a:xfrm>
            <a:off x="3461287" y="4085828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5BB4C76F-F974-4315-9660-6FC982CF71D4}"/>
              </a:ext>
            </a:extLst>
          </p:cNvPr>
          <p:cNvSpPr/>
          <p:nvPr/>
        </p:nvSpPr>
        <p:spPr>
          <a:xfrm>
            <a:off x="3760480" y="4089086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1AC3661D-6A26-454A-BC56-3E3B15A0577E}"/>
              </a:ext>
            </a:extLst>
          </p:cNvPr>
          <p:cNvSpPr/>
          <p:nvPr/>
        </p:nvSpPr>
        <p:spPr>
          <a:xfrm>
            <a:off x="3760480" y="3768844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3638DD2E-A4D6-4348-B181-023D14DBB26A}"/>
              </a:ext>
            </a:extLst>
          </p:cNvPr>
          <p:cNvSpPr/>
          <p:nvPr/>
        </p:nvSpPr>
        <p:spPr>
          <a:xfrm>
            <a:off x="3289291" y="3591891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BFA14294-0601-4F65-A51E-6D02D4727CAF}"/>
              </a:ext>
            </a:extLst>
          </p:cNvPr>
          <p:cNvSpPr/>
          <p:nvPr/>
        </p:nvSpPr>
        <p:spPr>
          <a:xfrm>
            <a:off x="3760480" y="3933056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4E0BE867-BE53-47C6-BC1D-C24404F9309B}"/>
              </a:ext>
            </a:extLst>
          </p:cNvPr>
          <p:cNvSpPr/>
          <p:nvPr/>
        </p:nvSpPr>
        <p:spPr>
          <a:xfrm>
            <a:off x="3461287" y="3591302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EB2C22CA-AB5D-401E-BD02-E753A4423AC3}"/>
              </a:ext>
            </a:extLst>
          </p:cNvPr>
          <p:cNvSpPr/>
          <p:nvPr/>
        </p:nvSpPr>
        <p:spPr>
          <a:xfrm>
            <a:off x="3605831" y="3592480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92383B96-FD58-4033-929F-64D7A7F91606}"/>
              </a:ext>
            </a:extLst>
          </p:cNvPr>
          <p:cNvSpPr/>
          <p:nvPr/>
        </p:nvSpPr>
        <p:spPr>
          <a:xfrm>
            <a:off x="3760480" y="3592480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FB6E8FD8-A5AE-4B67-9A0D-A4BA9CE836CB}"/>
              </a:ext>
            </a:extLst>
          </p:cNvPr>
          <p:cNvSpPr/>
          <p:nvPr/>
        </p:nvSpPr>
        <p:spPr>
          <a:xfrm>
            <a:off x="2967672" y="3769608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EF826641-C563-4203-9E92-1F78A225CD71}"/>
              </a:ext>
            </a:extLst>
          </p:cNvPr>
          <p:cNvSpPr/>
          <p:nvPr/>
        </p:nvSpPr>
        <p:spPr>
          <a:xfrm>
            <a:off x="3128539" y="4089086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CE680B46-1898-4969-BA60-DCE486285F02}"/>
              </a:ext>
            </a:extLst>
          </p:cNvPr>
          <p:cNvSpPr/>
          <p:nvPr/>
        </p:nvSpPr>
        <p:spPr>
          <a:xfrm>
            <a:off x="2967672" y="3592480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5C8EF6FB-099B-44EC-BEEF-89704EEEDF05}"/>
              </a:ext>
            </a:extLst>
          </p:cNvPr>
          <p:cNvSpPr txBox="1"/>
          <p:nvPr/>
        </p:nvSpPr>
        <p:spPr>
          <a:xfrm>
            <a:off x="4110413" y="2132856"/>
            <a:ext cx="22322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</a:t>
            </a:r>
            <a:r>
              <a:rPr kumimoji="0" lang="de-DE" sz="1800" b="1" i="0" u="none" strike="noStrike" kern="1200" cap="none" spc="0" normalizeH="0" baseline="-25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excavation</a:t>
            </a:r>
            <a:r>
              <a:rPr kumimoji="0" lang="de-DE" sz="18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800" b="1" i="0" u="none" strike="noStrike" kern="1200" cap="none" spc="0" normalizeH="0" baseline="-25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pit</a:t>
            </a:r>
            <a:r>
              <a:rPr kumimoji="0" lang="de-DE" sz="18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= 25 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</a:t>
            </a:r>
            <a:r>
              <a:rPr kumimoji="0" lang="de-DE" sz="1800" b="1" i="0" u="none" strike="noStrike" kern="1200" cap="none" spc="0" normalizeH="0" baseline="-25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wells</a:t>
            </a:r>
            <a:r>
              <a:rPr kumimoji="0" lang="de-DE" sz="1800" b="1" i="0" u="none" strike="noStrike" kern="120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= 50 m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8F11AAE6-5B44-47E5-88DC-CA14F39A2481}"/>
              </a:ext>
            </a:extLst>
          </p:cNvPr>
          <p:cNvSpPr txBox="1"/>
          <p:nvPr/>
        </p:nvSpPr>
        <p:spPr>
          <a:xfrm>
            <a:off x="6342788" y="1772816"/>
            <a:ext cx="2346540" cy="25237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Unconfined aquifer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Aquifer bottom at z = 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GWR = 189 mm/a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 = 1E-03 m/s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Transient conditions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 = 0.1</a:t>
            </a:r>
          </a:p>
        </p:txBody>
      </p:sp>
    </p:spTree>
    <p:extLst>
      <p:ext uri="{BB962C8B-B14F-4D97-AF65-F5344CB8AC3E}">
        <p14:creationId xmlns:p14="http://schemas.microsoft.com/office/powerpoint/2010/main" val="64661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Initial conditions</a:t>
            </a:r>
            <a:endParaRPr lang="en-US" dirty="0"/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18D413FA-A898-499A-8760-759E27D934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Groundwater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Modeling -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Exercises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2" name="Picture 2">
            <a:extLst>
              <a:ext uri="{FF2B5EF4-FFF2-40B4-BE49-F238E27FC236}">
                <a16:creationId xmlns:a16="http://schemas.microsoft.com/office/drawing/2014/main" id="{B80DB106-E9E8-4AEC-B1F1-5A28329D88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9828" y="1937532"/>
            <a:ext cx="8449194" cy="4011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7752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Model setup</a:t>
            </a:r>
            <a:endParaRPr lang="en-US" dirty="0"/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18D413FA-A898-499A-8760-759E27D934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Groundwater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Modeling -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Exercises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2" descr="C:\Users\schulzs\Lectures\model_1\exercises\exercise_6.10\model_3\exercise_6.10_1_1.bmp">
            <a:extLst>
              <a:ext uri="{FF2B5EF4-FFF2-40B4-BE49-F238E27FC236}">
                <a16:creationId xmlns:a16="http://schemas.microsoft.com/office/drawing/2014/main" id="{90307205-78AB-4B47-AE51-749575918E3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49287" r="49698" b="-1507"/>
          <a:stretch/>
        </p:blipFill>
        <p:spPr bwMode="auto">
          <a:xfrm>
            <a:off x="358775" y="1700808"/>
            <a:ext cx="8479488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CA7266B3-680F-4443-8F0C-24919DC179D0}"/>
              </a:ext>
            </a:extLst>
          </p:cNvPr>
          <p:cNvSpPr txBox="1"/>
          <p:nvPr/>
        </p:nvSpPr>
        <p:spPr>
          <a:xfrm>
            <a:off x="611560" y="3604374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 = 8 x -0.0024 m³/s = -0.0192 m³/s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60FE1AE8-78D1-4C10-9004-7B00BD1F62D0}"/>
              </a:ext>
            </a:extLst>
          </p:cNvPr>
          <p:cNvSpPr txBox="1"/>
          <p:nvPr/>
        </p:nvSpPr>
        <p:spPr>
          <a:xfrm>
            <a:off x="1115616" y="4293096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Monitoring well at x = 50 m and y = 300 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and x = 0 m and y = 250 m 			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28E4EAA7-055D-4513-9FFE-331B84C83430}"/>
              </a:ext>
            </a:extLst>
          </p:cNvPr>
          <p:cNvSpPr txBox="1"/>
          <p:nvPr/>
        </p:nvSpPr>
        <p:spPr>
          <a:xfrm>
            <a:off x="358775" y="5946249"/>
            <a:ext cx="8785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Simulation time of 400 days, 50 time steps, time step multiplier = 1.2</a:t>
            </a:r>
          </a:p>
        </p:txBody>
      </p:sp>
      <p:pic>
        <p:nvPicPr>
          <p:cNvPr id="9" name="Picture 3">
            <a:extLst>
              <a:ext uri="{FF2B5EF4-FFF2-40B4-BE49-F238E27FC236}">
                <a16:creationId xmlns:a16="http://schemas.microsoft.com/office/drawing/2014/main" id="{6257FF1C-DCFA-466C-88A4-96A8100B61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718" y="4649310"/>
            <a:ext cx="138113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1366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4AE452-2C40-4D63-91D8-6CAEA2EBD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Results</a:t>
            </a:r>
            <a:r>
              <a:rPr lang="de-DE" dirty="0"/>
              <a:t>: </a:t>
            </a:r>
            <a:r>
              <a:rPr lang="de-DE" dirty="0" err="1"/>
              <a:t>Spatial</a:t>
            </a:r>
            <a:r>
              <a:rPr lang="de-DE" dirty="0"/>
              <a:t> </a:t>
            </a:r>
            <a:r>
              <a:rPr lang="de-DE" dirty="0" err="1"/>
              <a:t>head</a:t>
            </a:r>
            <a:r>
              <a:rPr lang="de-DE" dirty="0"/>
              <a:t> </a:t>
            </a:r>
            <a:r>
              <a:rPr lang="de-DE" dirty="0" err="1"/>
              <a:t>distribution</a:t>
            </a:r>
            <a:r>
              <a:rPr lang="de-DE" dirty="0"/>
              <a:t>	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08E0CC9-AEBE-484D-A04E-6F4C540E21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Groundwater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Modeling -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Exercises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659EE230-35BB-462E-8524-A619E99378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9828" y="1937533"/>
            <a:ext cx="8449194" cy="4011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5338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Model setup</a:t>
            </a:r>
            <a:endParaRPr lang="en-US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D82EB93-5B51-4D91-ADD0-7BAAA0E85C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7638"/>
            <a:ext cx="8363272" cy="4963690"/>
          </a:xfrm>
        </p:spPr>
        <p:txBody>
          <a:bodyPr>
            <a:normAutofit/>
          </a:bodyPr>
          <a:lstStyle/>
          <a:p>
            <a:r>
              <a:rPr lang="en-GB" sz="2400" dirty="0"/>
              <a:t>Steady state</a:t>
            </a:r>
          </a:p>
          <a:p>
            <a:r>
              <a:rPr lang="en-GB" sz="2400" dirty="0"/>
              <a:t>Confined aquifer</a:t>
            </a:r>
          </a:p>
          <a:p>
            <a:r>
              <a:rPr lang="en-GB" sz="2400" dirty="0"/>
              <a:t>Isotropic K</a:t>
            </a:r>
          </a:p>
          <a:p>
            <a:r>
              <a:rPr lang="en-GB" sz="2400" dirty="0"/>
              <a:t>Aquifer thickness </a:t>
            </a:r>
            <a:br>
              <a:rPr lang="en-GB" sz="2400" dirty="0"/>
            </a:br>
            <a:r>
              <a:rPr lang="en-GB" sz="2400" dirty="0"/>
              <a:t>= 10 m</a:t>
            </a:r>
          </a:p>
          <a:p>
            <a:r>
              <a:rPr lang="en-GB" sz="2400" dirty="0"/>
              <a:t>Discretization:</a:t>
            </a:r>
            <a:br>
              <a:rPr lang="en-GB" sz="2400" dirty="0"/>
            </a:br>
            <a:r>
              <a:rPr lang="en-GB" sz="2400" dirty="0"/>
              <a:t>∆x = ∆y = 50 m</a:t>
            </a:r>
          </a:p>
          <a:p>
            <a:endParaRPr lang="en-GB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/>
              <a:t>Determine spatial head distribution (</a:t>
            </a:r>
            <a:r>
              <a:rPr lang="en-GB" sz="2400" dirty="0" err="1"/>
              <a:t>h</a:t>
            </a:r>
            <a:r>
              <a:rPr lang="en-GB" sz="2400" baseline="-25000" dirty="0" err="1"/>
              <a:t>XY</a:t>
            </a:r>
            <a:r>
              <a:rPr lang="en-GB" sz="2400" dirty="0"/>
              <a:t>), streamlines and velocities for </a:t>
            </a:r>
            <a:r>
              <a:rPr lang="en-GB" sz="2400" dirty="0" err="1"/>
              <a:t>T</a:t>
            </a:r>
            <a:r>
              <a:rPr lang="en-GB" sz="2400" baseline="-25000" dirty="0" err="1"/>
              <a:t>centre</a:t>
            </a:r>
            <a:r>
              <a:rPr lang="en-GB" sz="2400" dirty="0"/>
              <a:t> = 0.1 m²/s (↑, Case 1) and 0.001 m²/s (↓, Case 2). Save and discuss the results.</a:t>
            </a:r>
          </a:p>
          <a:p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31840" y="1533411"/>
            <a:ext cx="5809391" cy="3047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EAA6022C-EC4A-4A64-AEFF-D45A9C380F8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r>
              <a:rPr lang="de-DE" dirty="0"/>
              <a:t>R</a:t>
            </a:r>
            <a:r>
              <a:rPr lang="en-US" dirty="0"/>
              <a:t>. Rausch &amp; A. Guthke: Hands-On Groundwater Modeling - Exercises</a:t>
            </a:r>
          </a:p>
        </p:txBody>
      </p:sp>
    </p:spTree>
    <p:extLst>
      <p:ext uri="{BB962C8B-B14F-4D97-AF65-F5344CB8AC3E}">
        <p14:creationId xmlns:p14="http://schemas.microsoft.com/office/powerpoint/2010/main" val="40284029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4AE452-2C40-4D63-91D8-6CAEA2EBD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Results: Head time series</a:t>
            </a:r>
            <a:r>
              <a:rPr lang="de-DE" dirty="0"/>
              <a:t>	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08E0CC9-AEBE-484D-A04E-6F4C540E21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Groundwater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Modeling -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Exercises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A8D20274-CDA9-469F-B245-0DBBBF7FB6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35696" y="1844824"/>
            <a:ext cx="5220195" cy="3585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Gerade Verbindung 3">
            <a:extLst>
              <a:ext uri="{FF2B5EF4-FFF2-40B4-BE49-F238E27FC236}">
                <a16:creationId xmlns:a16="http://schemas.microsoft.com/office/drawing/2014/main" id="{0E7E5D69-CFDE-4441-A84D-754030C063A6}"/>
              </a:ext>
            </a:extLst>
          </p:cNvPr>
          <p:cNvCxnSpPr/>
          <p:nvPr/>
        </p:nvCxnSpPr>
        <p:spPr>
          <a:xfrm flipV="1">
            <a:off x="2719387" y="4605077"/>
            <a:ext cx="772493" cy="35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9">
            <a:extLst>
              <a:ext uri="{FF2B5EF4-FFF2-40B4-BE49-F238E27FC236}">
                <a16:creationId xmlns:a16="http://schemas.microsoft.com/office/drawing/2014/main" id="{287D1DAB-03E3-4754-B6EC-EE5D76BFE139}"/>
              </a:ext>
            </a:extLst>
          </p:cNvPr>
          <p:cNvCxnSpPr/>
          <p:nvPr/>
        </p:nvCxnSpPr>
        <p:spPr>
          <a:xfrm>
            <a:off x="3491880" y="4605077"/>
            <a:ext cx="868" cy="45024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>
            <a:extLst>
              <a:ext uri="{FF2B5EF4-FFF2-40B4-BE49-F238E27FC236}">
                <a16:creationId xmlns:a16="http://schemas.microsoft.com/office/drawing/2014/main" id="{875DA5FB-7731-4358-BBA6-1441538894E8}"/>
              </a:ext>
            </a:extLst>
          </p:cNvPr>
          <p:cNvSpPr txBox="1"/>
          <p:nvPr/>
        </p:nvSpPr>
        <p:spPr>
          <a:xfrm>
            <a:off x="1907704" y="4420411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 m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043EEE8C-2706-4D77-AFF2-7FA33AF49C4A}"/>
              </a:ext>
            </a:extLst>
          </p:cNvPr>
          <p:cNvSpPr txBox="1"/>
          <p:nvPr/>
        </p:nvSpPr>
        <p:spPr>
          <a:xfrm>
            <a:off x="2953663" y="5219908"/>
            <a:ext cx="1078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93 days</a:t>
            </a:r>
          </a:p>
        </p:txBody>
      </p:sp>
    </p:spTree>
    <p:extLst>
      <p:ext uri="{BB962C8B-B14F-4D97-AF65-F5344CB8AC3E}">
        <p14:creationId xmlns:p14="http://schemas.microsoft.com/office/powerpoint/2010/main" val="232128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Exercise 4: Pumping well catchment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BA603876-9C35-43C3-809C-CDCC812D94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4618856" cy="4525963"/>
          </a:xfrm>
        </p:spPr>
        <p:txBody>
          <a:bodyPr/>
          <a:lstStyle/>
          <a:p>
            <a:r>
              <a:rPr lang="en-US" dirty="0"/>
              <a:t>Determining the catchment area of a well</a:t>
            </a:r>
          </a:p>
          <a:p>
            <a:endParaRPr lang="en-US" dirty="0"/>
          </a:p>
          <a:p>
            <a:r>
              <a:rPr lang="en-US" dirty="0"/>
              <a:t>(cf. Exercise 6.17 with ASM)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1" y="1618755"/>
            <a:ext cx="3240360" cy="4545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1EE4166C-6EEA-4F2F-9CD3-BB7151D0D0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Groundwater Modeling - Exercises</a:t>
            </a:r>
          </a:p>
        </p:txBody>
      </p:sp>
    </p:spTree>
    <p:extLst>
      <p:ext uri="{BB962C8B-B14F-4D97-AF65-F5344CB8AC3E}">
        <p14:creationId xmlns:p14="http://schemas.microsoft.com/office/powerpoint/2010/main" val="36545934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feld 18">
            <a:extLst>
              <a:ext uri="{FF2B5EF4-FFF2-40B4-BE49-F238E27FC236}">
                <a16:creationId xmlns:a16="http://schemas.microsoft.com/office/drawing/2014/main" id="{B061524F-C17A-44F6-BEAC-CFC5595E657F}"/>
              </a:ext>
            </a:extLst>
          </p:cNvPr>
          <p:cNvSpPr txBox="1"/>
          <p:nvPr/>
        </p:nvSpPr>
        <p:spPr>
          <a:xfrm>
            <a:off x="4640889" y="1325096"/>
            <a:ext cx="1512168" cy="369332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PLAN VIEW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Model setup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467544" y="5795972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Determine the catchment area and the 365 days-line of the well.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9D3A73C-D4DB-4AB6-9E6D-D447482BD3AC}"/>
              </a:ext>
            </a:extLst>
          </p:cNvPr>
          <p:cNvSpPr txBox="1"/>
          <p:nvPr/>
        </p:nvSpPr>
        <p:spPr>
          <a:xfrm>
            <a:off x="6826532" y="2204864"/>
            <a:ext cx="2346540" cy="29546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Confined aquifer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Aquifer bottom at z = 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GWR = 252 mm/a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 = 5E-03 m²/s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 = 10 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</a:t>
            </a:r>
            <a:r>
              <a:rPr kumimoji="0" lang="en-GB" sz="18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= 0.1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 = 5 l/s</a:t>
            </a:r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18D413FA-A898-499A-8760-759E27D934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 Rausch &amp; A. Guthke: Hands-On Groundwater Modeling - Exercises</a:t>
            </a:r>
          </a:p>
        </p:txBody>
      </p:sp>
      <p:pic>
        <p:nvPicPr>
          <p:cNvPr id="26" name="Picture 2" descr="C:\Users\schulzs\Lectures\model_1\exercises\figures\exercise_6.17_1_1.tif">
            <a:extLst>
              <a:ext uri="{FF2B5EF4-FFF2-40B4-BE49-F238E27FC236}">
                <a16:creationId xmlns:a16="http://schemas.microsoft.com/office/drawing/2014/main" id="{966FD1BE-CAB2-440A-8B42-11C15F1CCA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365" y="1832496"/>
            <a:ext cx="6334167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feld 26">
            <a:extLst>
              <a:ext uri="{FF2B5EF4-FFF2-40B4-BE49-F238E27FC236}">
                <a16:creationId xmlns:a16="http://schemas.microsoft.com/office/drawing/2014/main" id="{3E121586-7D0D-4976-B789-B7B2EEC24E1C}"/>
              </a:ext>
            </a:extLst>
          </p:cNvPr>
          <p:cNvSpPr txBox="1"/>
          <p:nvPr/>
        </p:nvSpPr>
        <p:spPr>
          <a:xfrm>
            <a:off x="5652120" y="4725144"/>
            <a:ext cx="792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10 m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feld 27">
                <a:extLst>
                  <a:ext uri="{FF2B5EF4-FFF2-40B4-BE49-F238E27FC236}">
                    <a16:creationId xmlns:a16="http://schemas.microsoft.com/office/drawing/2014/main" id="{E99ADE21-B4AD-4E39-918C-EBD3F36BAAA9}"/>
                  </a:ext>
                </a:extLst>
              </p:cNvPr>
              <p:cNvSpPr txBox="1"/>
              <p:nvPr/>
            </p:nvSpPr>
            <p:spPr>
              <a:xfrm>
                <a:off x="7171710" y="5614316"/>
                <a:ext cx="1656184" cy="765851"/>
              </a:xfrm>
              <a:prstGeom prst="rect">
                <a:avLst/>
              </a:prstGeom>
              <a:noFill/>
              <a:ln w="25400">
                <a:solidFill>
                  <a:srgbClr val="0070C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libri"/>
                    <a:ea typeface="Cambria Math"/>
                    <a:cs typeface="+mn-cs"/>
                  </a:rPr>
                  <a:t>u </a:t>
                </a:r>
                <a14:m>
                  <m:oMath xmlns:m="http://schemas.openxmlformats.org/officeDocument/2006/math">
                    <m:r>
                      <a:rPr kumimoji="0" lang="de-DE" sz="28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Cambria Math"/>
                        <a:ea typeface="Cambria Math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de-DE" sz="2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70C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/>
                            <a:cs typeface="+mn-cs"/>
                          </a:rPr>
                        </m:ctrlPr>
                      </m:fPr>
                      <m:num>
                        <m:r>
                          <a:rPr kumimoji="0" lang="de-DE" sz="28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0070C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/>
                            <a:cs typeface="+mn-cs"/>
                          </a:rPr>
                          <m:t>𝒗</m:t>
                        </m:r>
                      </m:num>
                      <m:den>
                        <m:sSub>
                          <m:sSubPr>
                            <m:ctrlPr>
                              <a:rPr kumimoji="0" lang="de-DE" sz="2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de-DE" sz="2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  <m:t>𝒏</m:t>
                            </m:r>
                          </m:e>
                          <m:sub>
                            <m:r>
                              <a:rPr kumimoji="0" lang="de-DE" sz="28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  <m:t>𝒇</m:t>
                            </m:r>
                          </m:sub>
                        </m:sSub>
                      </m:den>
                    </m:f>
                  </m:oMath>
                </a14:m>
                <a:endParaRPr kumimoji="0" lang="en-GB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8" name="Textfeld 27">
                <a:extLst>
                  <a:ext uri="{FF2B5EF4-FFF2-40B4-BE49-F238E27FC236}">
                    <a16:creationId xmlns:a16="http://schemas.microsoft.com/office/drawing/2014/main" id="{E99ADE21-B4AD-4E39-918C-EBD3F36BAA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1710" y="5614316"/>
                <a:ext cx="1656184" cy="765851"/>
              </a:xfrm>
              <a:prstGeom prst="rect">
                <a:avLst/>
              </a:prstGeom>
              <a:blipFill>
                <a:blip r:embed="rId3"/>
                <a:stretch>
                  <a:fillRect l="-6522"/>
                </a:stretch>
              </a:blipFill>
              <a:ln w="25400"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57600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496B07-C5EF-4114-9482-6380EB7E4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grid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6A65DEC-9D1E-4C93-8408-05E45BD017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B3D191CF-FEC0-44EE-9E7C-410A5390C8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Groundwater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Modeling -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Exercises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9" name="Picture 2" descr="C:\Users\schulzs\Lectures\model_1\exercises\exercise_6.17\model_1\exercise_6.17_1_1.bmp">
            <a:extLst>
              <a:ext uri="{FF2B5EF4-FFF2-40B4-BE49-F238E27FC236}">
                <a16:creationId xmlns:a16="http://schemas.microsoft.com/office/drawing/2014/main" id="{BD85EB5B-23D6-4DDC-9880-80C9BD47B6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49424" r="48521" b="-1319"/>
          <a:stretch/>
        </p:blipFill>
        <p:spPr bwMode="auto">
          <a:xfrm>
            <a:off x="1176248" y="1489760"/>
            <a:ext cx="4265637" cy="4387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79C401E1-C51C-4200-AC6C-6F960ACC53E7}"/>
              </a:ext>
            </a:extLst>
          </p:cNvPr>
          <p:cNvCxnSpPr>
            <a:cxnSpLocks/>
          </p:cNvCxnSpPr>
          <p:nvPr/>
        </p:nvCxnSpPr>
        <p:spPr>
          <a:xfrm>
            <a:off x="5480001" y="1558301"/>
            <a:ext cx="0" cy="4318971"/>
          </a:xfrm>
          <a:prstGeom prst="straightConnector1">
            <a:avLst/>
          </a:prstGeom>
          <a:ln w="2540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AA8625AE-3682-402F-B606-D8E3E8FDCC6B}"/>
              </a:ext>
            </a:extLst>
          </p:cNvPr>
          <p:cNvCxnSpPr>
            <a:cxnSpLocks/>
          </p:cNvCxnSpPr>
          <p:nvPr/>
        </p:nvCxnSpPr>
        <p:spPr>
          <a:xfrm flipH="1">
            <a:off x="1176249" y="5877272"/>
            <a:ext cx="4079821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>
            <a:extLst>
              <a:ext uri="{FF2B5EF4-FFF2-40B4-BE49-F238E27FC236}">
                <a16:creationId xmlns:a16="http://schemas.microsoft.com/office/drawing/2014/main" id="{21AEB57A-9B8D-4362-9D68-6DFF63C1C3F3}"/>
              </a:ext>
            </a:extLst>
          </p:cNvPr>
          <p:cNvSpPr txBox="1"/>
          <p:nvPr/>
        </p:nvSpPr>
        <p:spPr>
          <a:xfrm>
            <a:off x="2100035" y="5941497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2,500 m (50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cells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6FF18CB1-AEF6-4CAE-B60E-B8CF54982860}"/>
              </a:ext>
            </a:extLst>
          </p:cNvPr>
          <p:cNvSpPr txBox="1"/>
          <p:nvPr/>
        </p:nvSpPr>
        <p:spPr>
          <a:xfrm rot="16200000">
            <a:off x="4712954" y="3368537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2,550 m (51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cells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77496FA9-5ACE-436C-AA06-6BCCD4908009}"/>
              </a:ext>
            </a:extLst>
          </p:cNvPr>
          <p:cNvSpPr txBox="1"/>
          <p:nvPr/>
        </p:nvSpPr>
        <p:spPr>
          <a:xfrm>
            <a:off x="5929160" y="193804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Δ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 = </a:t>
            </a:r>
            <a:r>
              <a:rPr kumimoji="0" lang="el-G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Δ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 = 50 m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269503E4-1D7D-49CA-B17E-CC687530B116}"/>
              </a:ext>
            </a:extLst>
          </p:cNvPr>
          <p:cNvSpPr txBox="1"/>
          <p:nvPr/>
        </p:nvSpPr>
        <p:spPr>
          <a:xfrm>
            <a:off x="3423977" y="3244334"/>
            <a:ext cx="1116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(29, 26)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941337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496B07-C5EF-4114-9482-6380EB7E4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Results: Spatial head distribution</a:t>
            </a:r>
          </a:p>
        </p:txBody>
      </p: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B3D191CF-FEC0-44EE-9E7C-410A5390C8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Groundwater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Modeling -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Exercises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1155595C-4F00-4E06-A8ED-DF674E240A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39873" y="1657439"/>
            <a:ext cx="4464253" cy="4526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005991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496B07-C5EF-4114-9482-6380EB7E4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Results</a:t>
            </a:r>
            <a:r>
              <a:rPr lang="de-DE" dirty="0"/>
              <a:t>: </a:t>
            </a:r>
            <a:r>
              <a:rPr lang="de-DE" dirty="0" err="1"/>
              <a:t>Pumping</a:t>
            </a:r>
            <a:r>
              <a:rPr lang="de-DE" dirty="0"/>
              <a:t> </a:t>
            </a:r>
            <a:r>
              <a:rPr lang="de-DE" dirty="0" err="1"/>
              <a:t>well</a:t>
            </a:r>
            <a:r>
              <a:rPr lang="de-DE" dirty="0"/>
              <a:t> </a:t>
            </a:r>
            <a:r>
              <a:rPr lang="de-DE" dirty="0" err="1"/>
              <a:t>catchment</a:t>
            </a:r>
            <a:endParaRPr lang="en-US" dirty="0"/>
          </a:p>
        </p:txBody>
      </p: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B3D191CF-FEC0-44EE-9E7C-410A5390C8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Groundwater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Modeling -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Exercises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1155595C-4F00-4E06-A8ED-DF674E240A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40000" y="1657567"/>
            <a:ext cx="4464000" cy="4525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709511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496B07-C5EF-4114-9482-6380EB7E4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Results</a:t>
            </a:r>
            <a:r>
              <a:rPr lang="de-DE" dirty="0"/>
              <a:t>: Isochrones</a:t>
            </a:r>
            <a:endParaRPr lang="en-US" dirty="0"/>
          </a:p>
        </p:txBody>
      </p: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B3D191CF-FEC0-44EE-9E7C-410A5390C8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Groundwater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Modeling -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Exercises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480ED0A4-6EEC-4BEF-B1D2-C76125B6E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40000" y="1657567"/>
            <a:ext cx="4464000" cy="4525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949782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Exercise 5: River leakage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BA603876-9C35-43C3-809C-CDCC812D94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4618856" cy="4525963"/>
          </a:xfrm>
        </p:spPr>
        <p:txBody>
          <a:bodyPr/>
          <a:lstStyle/>
          <a:p>
            <a:r>
              <a:rPr lang="en-US" dirty="0"/>
              <a:t>Investigate the impact of river in-/exfiltration on groundwater flow</a:t>
            </a:r>
          </a:p>
          <a:p>
            <a:endParaRPr lang="en-US" dirty="0"/>
          </a:p>
          <a:p>
            <a:r>
              <a:rPr lang="en-US" dirty="0"/>
              <a:t>(cf. Exercise 6.7 with ASM)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1" y="1618755"/>
            <a:ext cx="3240360" cy="4545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1EE4166C-6EEA-4F2F-9CD3-BB7151D0D0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Groundwater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Modeling -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Exercises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3835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>
            <a:extLst>
              <a:ext uri="{FF2B5EF4-FFF2-40B4-BE49-F238E27FC236}">
                <a16:creationId xmlns:a16="http://schemas.microsoft.com/office/drawing/2014/main" id="{587C350C-CD54-4338-A752-F27E4BB12D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99593" y="1988840"/>
            <a:ext cx="4464496" cy="3058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F7F462E9-3AAA-4DED-B8A5-DA3762FF9EB9}"/>
              </a:ext>
            </a:extLst>
          </p:cNvPr>
          <p:cNvSpPr txBox="1"/>
          <p:nvPr/>
        </p:nvSpPr>
        <p:spPr>
          <a:xfrm>
            <a:off x="4796287" y="4102333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8 m  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B779BC78-2EA5-4D4B-BF7D-B2EB91329972}"/>
              </a:ext>
            </a:extLst>
          </p:cNvPr>
          <p:cNvSpPr txBox="1"/>
          <p:nvPr/>
        </p:nvSpPr>
        <p:spPr>
          <a:xfrm>
            <a:off x="323528" y="4102333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10 m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Model setup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467544" y="5662989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Determine the piezometric head distribution and the water balance under steady state conditions. Interpret the results.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9D3A73C-D4DB-4AB6-9E6D-D447482BD3AC}"/>
              </a:ext>
            </a:extLst>
          </p:cNvPr>
          <p:cNvSpPr txBox="1"/>
          <p:nvPr/>
        </p:nvSpPr>
        <p:spPr>
          <a:xfrm>
            <a:off x="6198775" y="1772816"/>
            <a:ext cx="2741313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Unconfined aquifer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Aquifer bottom at z = 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 = 1E-02 m/s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Width of river w = 50 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River bottom 3 m below river stage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River bed colmation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 Leakage factor l = 5E-06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1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/s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18D413FA-A898-499A-8760-759E27D934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Groundwater Modeling - Exercises</a:t>
            </a: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459CFF04-EDF3-41D7-B800-8A915EB02596}"/>
              </a:ext>
            </a:extLst>
          </p:cNvPr>
          <p:cNvCxnSpPr>
            <a:cxnSpLocks/>
          </p:cNvCxnSpPr>
          <p:nvPr/>
        </p:nvCxnSpPr>
        <p:spPr>
          <a:xfrm flipH="1">
            <a:off x="1017472" y="5063835"/>
            <a:ext cx="4346617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>
            <a:extLst>
              <a:ext uri="{FF2B5EF4-FFF2-40B4-BE49-F238E27FC236}">
                <a16:creationId xmlns:a16="http://schemas.microsoft.com/office/drawing/2014/main" id="{573C6994-2918-4FD4-971C-40AC1EF2F9FB}"/>
              </a:ext>
            </a:extLst>
          </p:cNvPr>
          <p:cNvSpPr txBox="1"/>
          <p:nvPr/>
        </p:nvSpPr>
        <p:spPr>
          <a:xfrm>
            <a:off x="2074656" y="507460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1,550 m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3AC9A5C5-44B6-43BB-8E6F-C2410D757D80}"/>
              </a:ext>
            </a:extLst>
          </p:cNvPr>
          <p:cNvCxnSpPr>
            <a:cxnSpLocks/>
          </p:cNvCxnSpPr>
          <p:nvPr/>
        </p:nvCxnSpPr>
        <p:spPr>
          <a:xfrm>
            <a:off x="5580112" y="2149535"/>
            <a:ext cx="0" cy="2647617"/>
          </a:xfrm>
          <a:prstGeom prst="straightConnector1">
            <a:avLst/>
          </a:prstGeom>
          <a:ln w="2540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>
            <a:extLst>
              <a:ext uri="{FF2B5EF4-FFF2-40B4-BE49-F238E27FC236}">
                <a16:creationId xmlns:a16="http://schemas.microsoft.com/office/drawing/2014/main" id="{CDECD32E-B21E-412D-A973-336BF71FE088}"/>
              </a:ext>
            </a:extLst>
          </p:cNvPr>
          <p:cNvSpPr txBox="1"/>
          <p:nvPr/>
        </p:nvSpPr>
        <p:spPr>
          <a:xfrm rot="16200000">
            <a:off x="4800933" y="3288677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950 m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05772096-093C-49AE-B72E-8BB789590598}"/>
              </a:ext>
            </a:extLst>
          </p:cNvPr>
          <p:cNvSpPr txBox="1"/>
          <p:nvPr/>
        </p:nvSpPr>
        <p:spPr>
          <a:xfrm>
            <a:off x="1570600" y="351825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10 m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CD30C903-7B27-4EA5-97C2-1CA72AF1773D}"/>
              </a:ext>
            </a:extLst>
          </p:cNvPr>
          <p:cNvSpPr txBox="1"/>
          <p:nvPr/>
        </p:nvSpPr>
        <p:spPr>
          <a:xfrm>
            <a:off x="3950669" y="351825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8 m  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8929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16" grpId="0"/>
      <p:bldP spid="17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Model grid</a:t>
            </a:r>
            <a:endParaRPr lang="en-US" dirty="0"/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18D413FA-A898-499A-8760-759E27D934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4798876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Groundwater Modeling - Exercises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DA18F42B-1143-4683-B134-689C7044AB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7624" y="1772816"/>
            <a:ext cx="5858851" cy="3617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72D2F4E3-5A2A-455B-B121-3DE77C1EF590}"/>
              </a:ext>
            </a:extLst>
          </p:cNvPr>
          <p:cNvSpPr txBox="1"/>
          <p:nvPr/>
        </p:nvSpPr>
        <p:spPr>
          <a:xfrm>
            <a:off x="6761965" y="173597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Δ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 = </a:t>
            </a:r>
            <a:r>
              <a:rPr kumimoji="0" lang="el-G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Δ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 = 50 m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32CC5CD9-E9F1-4FF5-A995-0A961D643556}"/>
              </a:ext>
            </a:extLst>
          </p:cNvPr>
          <p:cNvCxnSpPr>
            <a:cxnSpLocks/>
          </p:cNvCxnSpPr>
          <p:nvPr/>
        </p:nvCxnSpPr>
        <p:spPr>
          <a:xfrm flipH="1">
            <a:off x="1229907" y="5301208"/>
            <a:ext cx="5574341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>
            <a:extLst>
              <a:ext uri="{FF2B5EF4-FFF2-40B4-BE49-F238E27FC236}">
                <a16:creationId xmlns:a16="http://schemas.microsoft.com/office/drawing/2014/main" id="{DB791B11-9B4B-454A-8102-CF7CA61A8CCB}"/>
              </a:ext>
            </a:extLst>
          </p:cNvPr>
          <p:cNvSpPr txBox="1"/>
          <p:nvPr/>
        </p:nvSpPr>
        <p:spPr>
          <a:xfrm>
            <a:off x="3000925" y="540966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1,550 m (32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cells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7CFA9C1A-D754-4EAE-9E98-0A353CDEA4F9}"/>
              </a:ext>
            </a:extLst>
          </p:cNvPr>
          <p:cNvCxnSpPr>
            <a:cxnSpLocks/>
          </p:cNvCxnSpPr>
          <p:nvPr/>
        </p:nvCxnSpPr>
        <p:spPr>
          <a:xfrm>
            <a:off x="7046474" y="1772816"/>
            <a:ext cx="0" cy="3384376"/>
          </a:xfrm>
          <a:prstGeom prst="straightConnector1">
            <a:avLst/>
          </a:prstGeom>
          <a:ln w="2540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>
            <a:extLst>
              <a:ext uri="{FF2B5EF4-FFF2-40B4-BE49-F238E27FC236}">
                <a16:creationId xmlns:a16="http://schemas.microsoft.com/office/drawing/2014/main" id="{EB540E4F-277E-481D-9B9F-5871AD159864}"/>
              </a:ext>
            </a:extLst>
          </p:cNvPr>
          <p:cNvSpPr txBox="1"/>
          <p:nvPr/>
        </p:nvSpPr>
        <p:spPr>
          <a:xfrm rot="16200000">
            <a:off x="6214859" y="324433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950 m (19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cells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406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Results: Spatial head distribution and streamlines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194320" y="1675639"/>
            <a:ext cx="4191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T</a:t>
            </a:r>
            <a:r>
              <a:rPr lang="de-DE" baseline="-25000" dirty="0" err="1"/>
              <a:t>centre</a:t>
            </a:r>
            <a:r>
              <a:rPr lang="de-DE" dirty="0"/>
              <a:t> = 0.1 m²/s</a:t>
            </a:r>
            <a:endParaRPr lang="en-GB" dirty="0"/>
          </a:p>
        </p:txBody>
      </p:sp>
      <p:sp>
        <p:nvSpPr>
          <p:cNvPr id="8" name="Textfeld 7"/>
          <p:cNvSpPr txBox="1"/>
          <p:nvPr/>
        </p:nvSpPr>
        <p:spPr>
          <a:xfrm>
            <a:off x="4783194" y="1675639"/>
            <a:ext cx="4191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T</a:t>
            </a:r>
            <a:r>
              <a:rPr lang="de-DE" baseline="-25000" dirty="0" err="1"/>
              <a:t>centre</a:t>
            </a:r>
            <a:r>
              <a:rPr lang="de-DE" dirty="0"/>
              <a:t> = 0.001 m²/s</a:t>
            </a:r>
            <a:endParaRPr lang="en-GB" dirty="0"/>
          </a:p>
        </p:txBody>
      </p:sp>
      <p:pic>
        <p:nvPicPr>
          <p:cNvPr id="5" name="Picture 3" descr="C:\Users\schulzs\Lectures\model_1\exercises\exercise_6.4\model_1\exercise_6.4_1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3" y="2379235"/>
            <a:ext cx="4420252" cy="2525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0"/>
          <p:cNvSpPr txBox="1"/>
          <p:nvPr/>
        </p:nvSpPr>
        <p:spPr>
          <a:xfrm>
            <a:off x="194319" y="5445962"/>
            <a:ext cx="4191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Q = 0.075 m³/s</a:t>
            </a:r>
            <a:endParaRPr lang="en-GB" dirty="0"/>
          </a:p>
        </p:txBody>
      </p:sp>
      <p:sp>
        <p:nvSpPr>
          <p:cNvPr id="12" name="Textfeld 11"/>
          <p:cNvSpPr txBox="1"/>
          <p:nvPr/>
        </p:nvSpPr>
        <p:spPr>
          <a:xfrm>
            <a:off x="4782797" y="5445962"/>
            <a:ext cx="4191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Q = 0.05 m³/s</a:t>
            </a:r>
            <a:endParaRPr lang="en-GB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68330" y="2379234"/>
            <a:ext cx="4420252" cy="2525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atumsplatzhalter 3">
            <a:extLst>
              <a:ext uri="{FF2B5EF4-FFF2-40B4-BE49-F238E27FC236}">
                <a16:creationId xmlns:a16="http://schemas.microsoft.com/office/drawing/2014/main" id="{C2AD3DB3-CF17-4151-A8F5-F5C4203801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r>
              <a:rPr lang="en-US" dirty="0"/>
              <a:t>R. Rausch &amp; A. Guthke: Hands-On Groundwater Modeling - Exercises</a:t>
            </a:r>
          </a:p>
        </p:txBody>
      </p:sp>
    </p:spTree>
    <p:extLst>
      <p:ext uri="{BB962C8B-B14F-4D97-AF65-F5344CB8AC3E}">
        <p14:creationId xmlns:p14="http://schemas.microsoft.com/office/powerpoint/2010/main" val="1816490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River leakage in Modflow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Inhaltsplatzhalter 6">
                <a:extLst>
                  <a:ext uri="{FF2B5EF4-FFF2-40B4-BE49-F238E27FC236}">
                    <a16:creationId xmlns:a16="http://schemas.microsoft.com/office/drawing/2014/main" id="{1570F141-CFD9-42DE-9785-6B178D42630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pPr marL="285750" indent="-285750"/>
                <a:r>
                  <a:rPr lang="en-US" dirty="0"/>
                  <a:t>Modflow requires the river stage </a:t>
                </a:r>
                <a:r>
                  <a:rPr lang="en-US" dirty="0" err="1"/>
                  <a:t>h</a:t>
                </a:r>
                <a:r>
                  <a:rPr lang="en-US" baseline="30000" dirty="0" err="1"/>
                  <a:t>r</a:t>
                </a:r>
                <a:r>
                  <a:rPr lang="en-US" dirty="0"/>
                  <a:t>, river bottom </a:t>
                </a:r>
                <a:r>
                  <a:rPr lang="en-US" dirty="0" err="1"/>
                  <a:t>b</a:t>
                </a:r>
                <a:r>
                  <a:rPr lang="en-US" baseline="30000" dirty="0" err="1"/>
                  <a:t>r</a:t>
                </a:r>
                <a:r>
                  <a:rPr lang="en-US" dirty="0"/>
                  <a:t> and the riverbed conductance (CRIV)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The riverbed conductance is defined as:  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𝐶𝑅𝐼𝑉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𝑊</m:t>
                        </m:r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den>
                    </m:f>
                  </m:oMath>
                </a14:m>
                <a:r>
                  <a:rPr lang="en-US" dirty="0"/>
                  <a:t>, with </a:t>
                </a:r>
                <a:br>
                  <a:rPr lang="en-US" dirty="0"/>
                </a:br>
                <a:r>
                  <a:rPr lang="en-US" dirty="0"/>
                  <a:t>	</a:t>
                </a:r>
              </a:p>
              <a:p>
                <a:pPr marL="0" indent="0">
                  <a:buNone/>
                </a:pPr>
                <a:r>
                  <a:rPr lang="en-US" dirty="0"/>
                  <a:t>	CRIV 	= hydraulic conductance of riverbed (L</a:t>
                </a:r>
                <a:r>
                  <a:rPr lang="en-US" baseline="30000" dirty="0"/>
                  <a:t>2</a:t>
                </a:r>
                <a:r>
                  <a:rPr lang="en-US" dirty="0"/>
                  <a:t>/T)	</a:t>
                </a:r>
              </a:p>
              <a:p>
                <a:pPr marL="0" indent="0">
                  <a:buNone/>
                </a:pPr>
                <a:r>
                  <a:rPr lang="en-US" dirty="0"/>
                  <a:t>	K 	= hydraulic conductivity of the riverbed (L/T)</a:t>
                </a:r>
              </a:p>
              <a:p>
                <a:pPr marL="0" indent="0">
                  <a:buNone/>
                </a:pPr>
                <a:r>
                  <a:rPr lang="en-US" dirty="0"/>
                  <a:t>	L 	= length of the river within a cell (L)</a:t>
                </a:r>
              </a:p>
              <a:p>
                <a:pPr marL="0" indent="0">
                  <a:buNone/>
                </a:pPr>
                <a:r>
                  <a:rPr lang="en-US" dirty="0"/>
                  <a:t>	W 	= width of the river within a cell (L)</a:t>
                </a:r>
              </a:p>
              <a:p>
                <a:pPr marL="0" indent="0">
                  <a:buNone/>
                </a:pPr>
                <a:r>
                  <a:rPr lang="en-US" dirty="0"/>
                  <a:t>	M 	= thickness of the river bed (L)</a:t>
                </a:r>
              </a:p>
              <a:p>
                <a:pPr marL="0" indent="0">
                  <a:buNone/>
                </a:pPr>
                <a:r>
                  <a:rPr lang="en-US" dirty="0"/>
                  <a:t>	K/M 	= leakage factor (1/T)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" name="Inhaltsplatzhalter 6">
                <a:extLst>
                  <a:ext uri="{FF2B5EF4-FFF2-40B4-BE49-F238E27FC236}">
                    <a16:creationId xmlns:a16="http://schemas.microsoft.com/office/drawing/2014/main" id="{1570F141-CFD9-42DE-9785-6B178D42630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63" t="-1887" b="-1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18D413FA-A898-499A-8760-759E27D934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698976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Groundwater Modeling - Exercises</a:t>
            </a:r>
          </a:p>
        </p:txBody>
      </p:sp>
    </p:spTree>
    <p:extLst>
      <p:ext uri="{BB962C8B-B14F-4D97-AF65-F5344CB8AC3E}">
        <p14:creationId xmlns:p14="http://schemas.microsoft.com/office/powerpoint/2010/main" val="83234054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496B07-C5EF-4114-9482-6380EB7E4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Results: Spatial head distribution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2627794-DA4E-4423-ABD7-9C8A1E9CDF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84319" y="1577492"/>
            <a:ext cx="6540213" cy="4011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B3D191CF-FEC0-44EE-9E7C-410A5390C8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Groundwater Modeling - Exercises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8886B0D-818A-483E-AE10-6A3A1C0F06C0}"/>
              </a:ext>
            </a:extLst>
          </p:cNvPr>
          <p:cNvSpPr txBox="1"/>
          <p:nvPr/>
        </p:nvSpPr>
        <p:spPr>
          <a:xfrm>
            <a:off x="467544" y="5662989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Identify areas of infiltration to the groundwater and exfiltration from the groundwater!</a:t>
            </a:r>
          </a:p>
        </p:txBody>
      </p:sp>
    </p:spTree>
    <p:extLst>
      <p:ext uri="{BB962C8B-B14F-4D97-AF65-F5344CB8AC3E}">
        <p14:creationId xmlns:p14="http://schemas.microsoft.com/office/powerpoint/2010/main" val="385881833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496B07-C5EF-4114-9482-6380EB7E4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Results: Water budget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2627794-DA4E-4423-ABD7-9C8A1E9CDF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29213" y="1777677"/>
            <a:ext cx="6450425" cy="3899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B3D191CF-FEC0-44EE-9E7C-410A5390C8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Groundwater Modeling - Exercises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4777B0E-395B-40EE-ABBF-D1E22814EC83}"/>
              </a:ext>
            </a:extLst>
          </p:cNvPr>
          <p:cNvSpPr txBox="1"/>
          <p:nvPr/>
        </p:nvSpPr>
        <p:spPr>
          <a:xfrm>
            <a:off x="467544" y="5662989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Q_infiltration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= 0.0728 m³/s,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Q_exfiltration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= 0.0732 m³/s. What is the reason for the slight asymmetry?</a:t>
            </a:r>
          </a:p>
        </p:txBody>
      </p:sp>
    </p:spTree>
    <p:extLst>
      <p:ext uri="{BB962C8B-B14F-4D97-AF65-F5344CB8AC3E}">
        <p14:creationId xmlns:p14="http://schemas.microsoft.com/office/powerpoint/2010/main" val="13876167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Exercise 6: Time-variant recharge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BA603876-9C35-43C3-809C-CDCC812D94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4618856" cy="4525963"/>
          </a:xfrm>
        </p:spPr>
        <p:txBody>
          <a:bodyPr/>
          <a:lstStyle/>
          <a:p>
            <a:r>
              <a:rPr lang="en-GB" dirty="0"/>
              <a:t>Determine time-variant groundwater flow under varying recharge rates</a:t>
            </a:r>
          </a:p>
          <a:p>
            <a:endParaRPr lang="en-GB" dirty="0"/>
          </a:p>
          <a:p>
            <a:r>
              <a:rPr lang="en-GB" dirty="0"/>
              <a:t>(cf. Exercise 6.20 with ASM)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1" y="1618755"/>
            <a:ext cx="3240360" cy="4545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1EE4166C-6EEA-4F2F-9CD3-BB7151D0D0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Groundwater Modeling - Exercises</a:t>
            </a:r>
          </a:p>
        </p:txBody>
      </p:sp>
    </p:spTree>
    <p:extLst>
      <p:ext uri="{BB962C8B-B14F-4D97-AF65-F5344CB8AC3E}">
        <p14:creationId xmlns:p14="http://schemas.microsoft.com/office/powerpoint/2010/main" val="65201154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>
            <a:extLst>
              <a:ext uri="{FF2B5EF4-FFF2-40B4-BE49-F238E27FC236}">
                <a16:creationId xmlns:a16="http://schemas.microsoft.com/office/drawing/2014/main" id="{587C350C-CD54-4338-A752-F27E4BB12D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52235" y="1772816"/>
            <a:ext cx="4794574" cy="2891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F7F462E9-3AAA-4DED-B8A5-DA3762FF9EB9}"/>
              </a:ext>
            </a:extLst>
          </p:cNvPr>
          <p:cNvSpPr txBox="1"/>
          <p:nvPr/>
        </p:nvSpPr>
        <p:spPr>
          <a:xfrm rot="16200000">
            <a:off x="3673170" y="2940627"/>
            <a:ext cx="3600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10 m, </a:t>
            </a: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perfect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hydraulic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coupling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Model setup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467544" y="5446965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Determine the time series of piezometric head at the three observation wells. Repeat the calculation with Sy = 0.01. Compare and interpret the results. </a:t>
            </a:r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18D413FA-A898-499A-8760-759E27D934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Groundwater Modeling - Exercises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8F11AAE6-5B44-47E5-88DC-CA14F39A2481}"/>
              </a:ext>
            </a:extLst>
          </p:cNvPr>
          <p:cNvSpPr txBox="1"/>
          <p:nvPr/>
        </p:nvSpPr>
        <p:spPr>
          <a:xfrm>
            <a:off x="6342788" y="1772816"/>
            <a:ext cx="2727670" cy="25237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Confined aquifer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Aquifer thickness m = 10 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 = 5E-03 m²/s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Transient conditions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Storage </a:t>
            </a:r>
            <a:r>
              <a:rPr kumimoji="0" lang="en-A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coeff</a:t>
            </a: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 S = 0.001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Average GWR = 4 l/(s km²)</a:t>
            </a:r>
          </a:p>
        </p:txBody>
      </p:sp>
      <p:cxnSp>
        <p:nvCxnSpPr>
          <p:cNvPr id="33" name="Gerade Verbindung mit Pfeil 32">
            <a:extLst>
              <a:ext uri="{FF2B5EF4-FFF2-40B4-BE49-F238E27FC236}">
                <a16:creationId xmlns:a16="http://schemas.microsoft.com/office/drawing/2014/main" id="{8AE9D752-ABE8-4E2C-A9D4-05CCDBC12E77}"/>
              </a:ext>
            </a:extLst>
          </p:cNvPr>
          <p:cNvCxnSpPr>
            <a:cxnSpLocks/>
          </p:cNvCxnSpPr>
          <p:nvPr/>
        </p:nvCxnSpPr>
        <p:spPr>
          <a:xfrm>
            <a:off x="5858852" y="2204864"/>
            <a:ext cx="0" cy="2187646"/>
          </a:xfrm>
          <a:prstGeom prst="straightConnector1">
            <a:avLst/>
          </a:prstGeom>
          <a:ln w="2540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9296C5B7-3870-47A6-9A3A-17F83B20BDA8}"/>
              </a:ext>
            </a:extLst>
          </p:cNvPr>
          <p:cNvCxnSpPr>
            <a:cxnSpLocks/>
          </p:cNvCxnSpPr>
          <p:nvPr/>
        </p:nvCxnSpPr>
        <p:spPr>
          <a:xfrm flipH="1">
            <a:off x="1187624" y="4797152"/>
            <a:ext cx="4176464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feld 34">
            <a:extLst>
              <a:ext uri="{FF2B5EF4-FFF2-40B4-BE49-F238E27FC236}">
                <a16:creationId xmlns:a16="http://schemas.microsoft.com/office/drawing/2014/main" id="{27276D4F-D585-4404-9F33-5E308CBF864C}"/>
              </a:ext>
            </a:extLst>
          </p:cNvPr>
          <p:cNvSpPr txBox="1"/>
          <p:nvPr/>
        </p:nvSpPr>
        <p:spPr>
          <a:xfrm>
            <a:off x="2051720" y="487098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2,100 m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616F6272-02FF-4E41-87BC-DE186038454E}"/>
              </a:ext>
            </a:extLst>
          </p:cNvPr>
          <p:cNvSpPr txBox="1"/>
          <p:nvPr/>
        </p:nvSpPr>
        <p:spPr>
          <a:xfrm rot="16200000">
            <a:off x="4999402" y="3033913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1,100 m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5934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Model grid</a:t>
            </a:r>
            <a:endParaRPr lang="en-US" dirty="0"/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18D413FA-A898-499A-8760-759E27D934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4798876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Groundwater Modeling - Exercises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DA18F42B-1143-4683-B134-689C7044AB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5181" y="1866769"/>
            <a:ext cx="6869541" cy="3617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A7AAE4E1-FBC9-46AA-A622-F68E6AA20409}"/>
              </a:ext>
            </a:extLst>
          </p:cNvPr>
          <p:cNvCxnSpPr>
            <a:cxnSpLocks/>
          </p:cNvCxnSpPr>
          <p:nvPr/>
        </p:nvCxnSpPr>
        <p:spPr>
          <a:xfrm>
            <a:off x="7164288" y="1883965"/>
            <a:ext cx="0" cy="3240360"/>
          </a:xfrm>
          <a:prstGeom prst="straightConnector1">
            <a:avLst/>
          </a:prstGeom>
          <a:ln w="2540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0AA58480-D001-4700-A292-3FAF5E470045}"/>
              </a:ext>
            </a:extLst>
          </p:cNvPr>
          <p:cNvCxnSpPr>
            <a:cxnSpLocks/>
          </p:cNvCxnSpPr>
          <p:nvPr/>
        </p:nvCxnSpPr>
        <p:spPr>
          <a:xfrm flipH="1">
            <a:off x="705183" y="5484364"/>
            <a:ext cx="6243081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>
            <a:extLst>
              <a:ext uri="{FF2B5EF4-FFF2-40B4-BE49-F238E27FC236}">
                <a16:creationId xmlns:a16="http://schemas.microsoft.com/office/drawing/2014/main" id="{59244731-5CBC-4D7D-8E93-27EFCE8AD363}"/>
              </a:ext>
            </a:extLst>
          </p:cNvPr>
          <p:cNvSpPr txBox="1"/>
          <p:nvPr/>
        </p:nvSpPr>
        <p:spPr>
          <a:xfrm>
            <a:off x="2856638" y="564809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2,100 m (21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cells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EFA0BEB3-4489-4C3B-AD95-57A65D65B121}"/>
              </a:ext>
            </a:extLst>
          </p:cNvPr>
          <p:cNvSpPr txBox="1"/>
          <p:nvPr/>
        </p:nvSpPr>
        <p:spPr>
          <a:xfrm rot="16200000">
            <a:off x="6430890" y="3319479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1,100 m (11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cells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72D2F4E3-5A2A-455B-B121-3DE77C1EF590}"/>
              </a:ext>
            </a:extLst>
          </p:cNvPr>
          <p:cNvSpPr txBox="1"/>
          <p:nvPr/>
        </p:nvSpPr>
        <p:spPr>
          <a:xfrm>
            <a:off x="7014637" y="2050741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Δ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x = </a:t>
            </a:r>
            <a:r>
              <a:rPr kumimoji="0" lang="el-G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Δ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 = 100 m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910F1A6D-8E5A-4197-9139-1729E51430B1}"/>
              </a:ext>
            </a:extLst>
          </p:cNvPr>
          <p:cNvSpPr txBox="1"/>
          <p:nvPr/>
        </p:nvSpPr>
        <p:spPr>
          <a:xfrm>
            <a:off x="908744" y="2884589"/>
            <a:ext cx="164250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OW1 (450/550)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FF7BE2AA-18B7-49FA-A245-C711493F4E3D}"/>
              </a:ext>
            </a:extLst>
          </p:cNvPr>
          <p:cNvSpPr txBox="1"/>
          <p:nvPr/>
        </p:nvSpPr>
        <p:spPr>
          <a:xfrm>
            <a:off x="2555776" y="3838514"/>
            <a:ext cx="181722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OW2 (1,050/550)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56E5D223-C970-4299-A390-89F9B648D803}"/>
              </a:ext>
            </a:extLst>
          </p:cNvPr>
          <p:cNvSpPr txBox="1"/>
          <p:nvPr/>
        </p:nvSpPr>
        <p:spPr>
          <a:xfrm>
            <a:off x="4338709" y="2884589"/>
            <a:ext cx="181722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OW3 (1,650/550)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753359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5C64CA89-0882-4D90-A7D3-174DD331CD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sz="1800" dirty="0"/>
          </a:p>
          <a:p>
            <a:endParaRPr lang="de-DE" sz="1800" dirty="0"/>
          </a:p>
          <a:p>
            <a:endParaRPr lang="de-DE" sz="1800" dirty="0"/>
          </a:p>
          <a:p>
            <a:endParaRPr lang="de-DE" sz="1800" dirty="0"/>
          </a:p>
          <a:p>
            <a:endParaRPr lang="de-DE" sz="1800" dirty="0"/>
          </a:p>
          <a:p>
            <a:endParaRPr lang="de-DE" sz="1800" dirty="0"/>
          </a:p>
          <a:p>
            <a:endParaRPr lang="de-DE" sz="1800" dirty="0"/>
          </a:p>
          <a:p>
            <a:endParaRPr lang="de-DE" sz="1800" dirty="0"/>
          </a:p>
          <a:p>
            <a:endParaRPr lang="de-DE" sz="1800" dirty="0"/>
          </a:p>
          <a:p>
            <a:endParaRPr lang="de-DE" sz="1800" dirty="0"/>
          </a:p>
          <a:p>
            <a:endParaRPr lang="de-DE" sz="1800" dirty="0"/>
          </a:p>
          <a:p>
            <a:endParaRPr lang="de-DE" sz="1800" dirty="0"/>
          </a:p>
          <a:p>
            <a:r>
              <a:rPr lang="en-US" sz="1800" dirty="0"/>
              <a:t>Simulation time of 370 days, 37 stress periods with time step length of 10 days.</a:t>
            </a:r>
          </a:p>
          <a:p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Time-variant groundwater recharge</a:t>
            </a:r>
            <a:endParaRPr lang="en-US" dirty="0"/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18D413FA-A898-499A-8760-759E27D934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4798876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Groundwater Modeling - Exercises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DA18F42B-1143-4683-B134-689C7044AB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37229" y="1844824"/>
            <a:ext cx="6869541" cy="3617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Inhaltsplatzhalter 3">
            <a:extLst>
              <a:ext uri="{FF2B5EF4-FFF2-40B4-BE49-F238E27FC236}">
                <a16:creationId xmlns:a16="http://schemas.microsoft.com/office/drawing/2014/main" id="{9DCB8BE0-A0EB-41B6-9ACE-39FDC3252634}"/>
              </a:ext>
            </a:extLst>
          </p:cNvPr>
          <p:cNvSpPr txBox="1">
            <a:spLocks/>
          </p:cNvSpPr>
          <p:nvPr/>
        </p:nvSpPr>
        <p:spPr>
          <a:xfrm>
            <a:off x="611560" y="5390412"/>
            <a:ext cx="8229600" cy="9659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589725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Initial conditions</a:t>
            </a:r>
            <a:endParaRPr lang="en-US" dirty="0"/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18D413FA-A898-499A-8760-759E27D934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Groundwater Modeling - Exercises</a:t>
            </a:r>
          </a:p>
        </p:txBody>
      </p:sp>
      <p:pic>
        <p:nvPicPr>
          <p:cNvPr id="32" name="Picture 2">
            <a:extLst>
              <a:ext uri="{FF2B5EF4-FFF2-40B4-BE49-F238E27FC236}">
                <a16:creationId xmlns:a16="http://schemas.microsoft.com/office/drawing/2014/main" id="{B80DB106-E9E8-4AEC-B1F1-5A28329D88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2380" y="1937532"/>
            <a:ext cx="7644090" cy="4011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719511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4">
            <a:extLst>
              <a:ext uri="{FF2B5EF4-FFF2-40B4-BE49-F238E27FC236}">
                <a16:creationId xmlns:a16="http://schemas.microsoft.com/office/drawing/2014/main" id="{49BD48C8-2D56-4ECD-A672-1A9225FE5B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/>
          </a:bodyPr>
          <a:lstStyle/>
          <a:p>
            <a:r>
              <a:rPr lang="de-DE" sz="1800" dirty="0"/>
              <a:t>S = 0.001</a:t>
            </a:r>
          </a:p>
          <a:p>
            <a:endParaRPr lang="de-DE" sz="1800" dirty="0"/>
          </a:p>
          <a:p>
            <a:endParaRPr lang="de-DE" sz="1800" dirty="0"/>
          </a:p>
          <a:p>
            <a:endParaRPr lang="de-DE" sz="1800" dirty="0"/>
          </a:p>
          <a:p>
            <a:endParaRPr lang="de-DE" sz="1800" dirty="0"/>
          </a:p>
          <a:p>
            <a:endParaRPr lang="de-DE" sz="1800" dirty="0"/>
          </a:p>
          <a:p>
            <a:endParaRPr lang="de-DE" sz="1800" dirty="0"/>
          </a:p>
          <a:p>
            <a:endParaRPr lang="de-DE" sz="1800" dirty="0"/>
          </a:p>
          <a:p>
            <a:endParaRPr lang="de-DE" sz="1800" dirty="0"/>
          </a:p>
          <a:p>
            <a:endParaRPr lang="de-DE" sz="1800" dirty="0"/>
          </a:p>
          <a:p>
            <a:endParaRPr lang="de-DE" sz="1800" dirty="0"/>
          </a:p>
          <a:p>
            <a:endParaRPr lang="de-DE" sz="1800" dirty="0"/>
          </a:p>
          <a:p>
            <a:endParaRPr lang="de-DE" sz="105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/>
              <a:t>Amplitude depends on distance from river boundary condition!</a:t>
            </a:r>
          </a:p>
          <a:p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44AE452-2C40-4D63-91D8-6CAEA2EBD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Results: Head time series</a:t>
            </a:r>
            <a:r>
              <a:rPr lang="de-DE" dirty="0"/>
              <a:t>	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08E0CC9-AEBE-484D-A04E-6F4C540E21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Groundwater Modeling - Exercises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A8D20274-CDA9-469F-B245-0DBBBF7FB6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45686" y="1922396"/>
            <a:ext cx="5652628" cy="3881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741534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nhaltsplatzhalter 4">
            <a:extLst>
              <a:ext uri="{FF2B5EF4-FFF2-40B4-BE49-F238E27FC236}">
                <a16:creationId xmlns:a16="http://schemas.microsoft.com/office/drawing/2014/main" id="{47ED110D-FC1D-47F2-85B1-C114FE7A580A}"/>
              </a:ext>
            </a:extLst>
          </p:cNvPr>
          <p:cNvSpPr txBox="1">
            <a:spLocks/>
          </p:cNvSpPr>
          <p:nvPr/>
        </p:nvSpPr>
        <p:spPr>
          <a:xfrm>
            <a:off x="457200" y="16002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 = 0.01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Amplitude depends on storage coefficient (and transmissivity): repeat with varied ratios of T/S!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A8D20274-CDA9-469F-B245-0DBBBF7FB6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43798" y="1922396"/>
            <a:ext cx="5654516" cy="3882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44AE452-2C40-4D63-91D8-6CAEA2EBD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Results: Head time series</a:t>
            </a:r>
            <a:r>
              <a:rPr lang="de-DE" dirty="0"/>
              <a:t>	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08E0CC9-AEBE-484D-A04E-6F4C540E21A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Groundwater Modeling - Exercises</a:t>
            </a:r>
          </a:p>
        </p:txBody>
      </p:sp>
    </p:spTree>
    <p:extLst>
      <p:ext uri="{BB962C8B-B14F-4D97-AF65-F5344CB8AC3E}">
        <p14:creationId xmlns:p14="http://schemas.microsoft.com/office/powerpoint/2010/main" val="9168468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Lessons learned – capture zones</a:t>
            </a:r>
            <a:endParaRPr lang="en-US" dirty="0"/>
          </a:p>
        </p:txBody>
      </p:sp>
      <p:pic>
        <p:nvPicPr>
          <p:cNvPr id="14" name="Picture 3" descr="C:\Users\schulzs\Lectures\model_1\exercises\exercise_6.4\model_1\exercise_6.4_1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3" y="2379235"/>
            <a:ext cx="4421202" cy="2525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schulzs\Lectures\model_1\temp\pictures\5573736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469658"/>
            <a:ext cx="2952328" cy="1963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chulzs\Lectures\model_1\temp\pictures\grundwassermessstellen0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7524" y="3921715"/>
            <a:ext cx="1717424" cy="2289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Gruppieren 15"/>
          <p:cNvGrpSpPr/>
          <p:nvPr/>
        </p:nvGrpSpPr>
        <p:grpSpPr>
          <a:xfrm>
            <a:off x="755576" y="2900814"/>
            <a:ext cx="1872208" cy="1444752"/>
            <a:chOff x="755576" y="2900814"/>
            <a:chExt cx="1872208" cy="1444752"/>
          </a:xfrm>
        </p:grpSpPr>
        <p:sp>
          <p:nvSpPr>
            <p:cNvPr id="4" name="Ellipse 3"/>
            <p:cNvSpPr/>
            <p:nvPr/>
          </p:nvSpPr>
          <p:spPr>
            <a:xfrm>
              <a:off x="1907704" y="3284984"/>
              <a:ext cx="720080" cy="72008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" name="Gerade Verbindung mit Pfeil 8"/>
            <p:cNvCxnSpPr/>
            <p:nvPr/>
          </p:nvCxnSpPr>
          <p:spPr>
            <a:xfrm>
              <a:off x="755576" y="2900814"/>
              <a:ext cx="0" cy="1444752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feld 14"/>
            <p:cNvSpPr txBox="1"/>
            <p:nvPr/>
          </p:nvSpPr>
          <p:spPr>
            <a:xfrm rot="16200000">
              <a:off x="565952" y="3441700"/>
              <a:ext cx="7920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000" b="1" dirty="0"/>
                <a:t>2 ∙ d</a:t>
              </a:r>
              <a:endParaRPr lang="en-GB" sz="2000" b="1" dirty="0"/>
            </a:p>
          </p:txBody>
        </p:sp>
      </p:grpSp>
      <p:sp>
        <p:nvSpPr>
          <p:cNvPr id="17" name="Textfeld 16"/>
          <p:cNvSpPr txBox="1"/>
          <p:nvPr/>
        </p:nvSpPr>
        <p:spPr>
          <a:xfrm>
            <a:off x="5220072" y="3433071"/>
            <a:ext cx="2952328" cy="3693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dirty="0"/>
              <a:t>Quarry pond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5837524" y="6213549"/>
            <a:ext cx="1717424" cy="3693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dirty="0"/>
              <a:t>Monitoring well</a:t>
            </a:r>
          </a:p>
        </p:txBody>
      </p:sp>
      <p:sp>
        <p:nvSpPr>
          <p:cNvPr id="13" name="Datumsplatzhalter 3">
            <a:extLst>
              <a:ext uri="{FF2B5EF4-FFF2-40B4-BE49-F238E27FC236}">
                <a16:creationId xmlns:a16="http://schemas.microsoft.com/office/drawing/2014/main" id="{45D3F7D6-0A5B-46B8-A4BD-8775582B5C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r>
              <a:rPr lang="en-US" dirty="0"/>
              <a:t>R. Rausch &amp; A. Guthke: Hands-On Groundwater Modeling - Exercises</a:t>
            </a:r>
          </a:p>
        </p:txBody>
      </p:sp>
    </p:spTree>
    <p:extLst>
      <p:ext uri="{BB962C8B-B14F-4D97-AF65-F5344CB8AC3E}">
        <p14:creationId xmlns:p14="http://schemas.microsoft.com/office/powerpoint/2010/main" val="1936933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/>
              <a:t>Exercise 7: Parameter calibration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BA603876-9C35-43C3-809C-CDCC812D94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/>
              <a:t>Determine optimal (most realistic) transmissivity values from observed head data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1EE4166C-6EEA-4F2F-9CD3-BB7151D0D0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Groundwater Modeling - Exercises</a:t>
            </a:r>
          </a:p>
        </p:txBody>
      </p:sp>
    </p:spTree>
    <p:extLst>
      <p:ext uri="{BB962C8B-B14F-4D97-AF65-F5344CB8AC3E}">
        <p14:creationId xmlns:p14="http://schemas.microsoft.com/office/powerpoint/2010/main" val="286768962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Model setup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467544" y="5445224"/>
            <a:ext cx="8219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Calibrate the 3 transmissivities such that the observed head data are reproduced. Start with T = 0.01 m²/s for all three zones. Compute the steady state head distribution and the catchment area of the well with optimized transmissivities.</a:t>
            </a:r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18D413FA-A898-499A-8760-759E27D934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Groundwater Modeling - Exercises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8F11AAE6-5B44-47E5-88DC-CA14F39A2481}"/>
              </a:ext>
            </a:extLst>
          </p:cNvPr>
          <p:cNvSpPr txBox="1"/>
          <p:nvPr/>
        </p:nvSpPr>
        <p:spPr>
          <a:xfrm>
            <a:off x="5845351" y="1916827"/>
            <a:ext cx="2999026" cy="3816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Confined aquifer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Aquifer top = 0 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Aquifer bottom = -50 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 zones of homogeneous 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Steady state conditions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GWR = 5E-09 m³/(s∙m²)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Well pumping rate = 0.03 m³/s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53F99CC-245C-41C7-90A7-5AB3DE75814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30936"/>
          <a:stretch/>
        </p:blipFill>
        <p:spPr>
          <a:xfrm>
            <a:off x="323528" y="1484784"/>
            <a:ext cx="4824001" cy="4017578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0CC2EAD1-A217-41DE-9D19-71C3E398B12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63" t="31500" b="55559"/>
          <a:stretch/>
        </p:blipFill>
        <p:spPr>
          <a:xfrm>
            <a:off x="5147529" y="4005064"/>
            <a:ext cx="2052780" cy="517316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54568866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>
            <a:extLst>
              <a:ext uri="{FF2B5EF4-FFF2-40B4-BE49-F238E27FC236}">
                <a16:creationId xmlns:a16="http://schemas.microsoft.com/office/drawing/2014/main" id="{587C350C-CD54-4338-A752-F27E4BB12D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20331" y="1772816"/>
            <a:ext cx="3858382" cy="2891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F7F462E9-3AAA-4DED-B8A5-DA3762FF9EB9}"/>
              </a:ext>
            </a:extLst>
          </p:cNvPr>
          <p:cNvSpPr txBox="1"/>
          <p:nvPr/>
        </p:nvSpPr>
        <p:spPr>
          <a:xfrm rot="16200000">
            <a:off x="4751296" y="1254513"/>
            <a:ext cx="654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10 m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Model grid</a:t>
            </a:r>
            <a:endParaRPr lang="en-US" dirty="0"/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18D413FA-A898-499A-8760-759E27D934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Groundwater Modeling - Exercises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8F11AAE6-5B44-47E5-88DC-CA14F39A2481}"/>
              </a:ext>
            </a:extLst>
          </p:cNvPr>
          <p:cNvSpPr txBox="1"/>
          <p:nvPr/>
        </p:nvSpPr>
        <p:spPr>
          <a:xfrm>
            <a:off x="6133954" y="1766597"/>
            <a:ext cx="2962671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Observed heads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h1(850/1,950) 	= 11.41 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h2(2,750/1,950) 	= 10.20 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h3(2,050/550) 	= 11.93 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h4(150/150) 	= 13.67 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h5(3,050/450) 	= 11.51 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h6(3,650/1,350)  	= 10.08 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h7(450/2,650) 	= 11.52 m</a:t>
            </a:r>
          </a:p>
        </p:txBody>
      </p:sp>
      <p:cxnSp>
        <p:nvCxnSpPr>
          <p:cNvPr id="33" name="Gerade Verbindung mit Pfeil 32">
            <a:extLst>
              <a:ext uri="{FF2B5EF4-FFF2-40B4-BE49-F238E27FC236}">
                <a16:creationId xmlns:a16="http://schemas.microsoft.com/office/drawing/2014/main" id="{8AE9D752-ABE8-4E2C-A9D4-05CCDBC12E77}"/>
              </a:ext>
            </a:extLst>
          </p:cNvPr>
          <p:cNvCxnSpPr>
            <a:cxnSpLocks/>
          </p:cNvCxnSpPr>
          <p:nvPr/>
        </p:nvCxnSpPr>
        <p:spPr>
          <a:xfrm>
            <a:off x="5364088" y="1766597"/>
            <a:ext cx="0" cy="2897746"/>
          </a:xfrm>
          <a:prstGeom prst="straightConnector1">
            <a:avLst/>
          </a:prstGeom>
          <a:ln w="2540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9296C5B7-3870-47A6-9A3A-17F83B20BDA8}"/>
              </a:ext>
            </a:extLst>
          </p:cNvPr>
          <p:cNvCxnSpPr>
            <a:cxnSpLocks/>
          </p:cNvCxnSpPr>
          <p:nvPr/>
        </p:nvCxnSpPr>
        <p:spPr>
          <a:xfrm flipH="1">
            <a:off x="1220331" y="4870988"/>
            <a:ext cx="3858382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feld 34">
            <a:extLst>
              <a:ext uri="{FF2B5EF4-FFF2-40B4-BE49-F238E27FC236}">
                <a16:creationId xmlns:a16="http://schemas.microsoft.com/office/drawing/2014/main" id="{27276D4F-D585-4404-9F33-5E308CBF864C}"/>
              </a:ext>
            </a:extLst>
          </p:cNvPr>
          <p:cNvSpPr txBox="1"/>
          <p:nvPr/>
        </p:nvSpPr>
        <p:spPr>
          <a:xfrm>
            <a:off x="2033398" y="4927397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4,000 m (80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cells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616F6272-02FF-4E41-87BC-DE186038454E}"/>
              </a:ext>
            </a:extLst>
          </p:cNvPr>
          <p:cNvSpPr txBox="1"/>
          <p:nvPr/>
        </p:nvSpPr>
        <p:spPr>
          <a:xfrm rot="16200000">
            <a:off x="4648654" y="303080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3,000 m (60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cells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2F8A9F9-BD2B-4408-982E-76DD4F5266BD}"/>
              </a:ext>
            </a:extLst>
          </p:cNvPr>
          <p:cNvSpPr txBox="1"/>
          <p:nvPr/>
        </p:nvSpPr>
        <p:spPr>
          <a:xfrm>
            <a:off x="1220331" y="5499317"/>
            <a:ext cx="1561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∆x = ∆y = 50 m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9A28EF9F-B889-4E3E-8411-3EE6B5DE1F53}"/>
              </a:ext>
            </a:extLst>
          </p:cNvPr>
          <p:cNvSpPr/>
          <p:nvPr/>
        </p:nvSpPr>
        <p:spPr>
          <a:xfrm>
            <a:off x="2627784" y="3059668"/>
            <a:ext cx="1937903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Well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(2,925/1,825)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8029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>
            <a:extLst>
              <a:ext uri="{FF2B5EF4-FFF2-40B4-BE49-F238E27FC236}">
                <a16:creationId xmlns:a16="http://schemas.microsoft.com/office/drawing/2014/main" id="{587C350C-CD54-4338-A752-F27E4BB12D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20331" y="1772816"/>
            <a:ext cx="3858382" cy="2891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Parameter zonation</a:t>
            </a:r>
            <a:endParaRPr lang="en-US" dirty="0"/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18D413FA-A898-499A-8760-759E27D934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Groundwater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Modeling -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Exercises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3" name="Gerade Verbindung mit Pfeil 32">
            <a:extLst>
              <a:ext uri="{FF2B5EF4-FFF2-40B4-BE49-F238E27FC236}">
                <a16:creationId xmlns:a16="http://schemas.microsoft.com/office/drawing/2014/main" id="{8AE9D752-ABE8-4E2C-A9D4-05CCDBC12E77}"/>
              </a:ext>
            </a:extLst>
          </p:cNvPr>
          <p:cNvCxnSpPr>
            <a:cxnSpLocks/>
          </p:cNvCxnSpPr>
          <p:nvPr/>
        </p:nvCxnSpPr>
        <p:spPr>
          <a:xfrm>
            <a:off x="5364088" y="1766597"/>
            <a:ext cx="0" cy="2897746"/>
          </a:xfrm>
          <a:prstGeom prst="straightConnector1">
            <a:avLst/>
          </a:prstGeom>
          <a:ln w="2540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9296C5B7-3870-47A6-9A3A-17F83B20BDA8}"/>
              </a:ext>
            </a:extLst>
          </p:cNvPr>
          <p:cNvCxnSpPr>
            <a:cxnSpLocks/>
          </p:cNvCxnSpPr>
          <p:nvPr/>
        </p:nvCxnSpPr>
        <p:spPr>
          <a:xfrm flipH="1">
            <a:off x="1220331" y="4870988"/>
            <a:ext cx="3858382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feld 34">
            <a:extLst>
              <a:ext uri="{FF2B5EF4-FFF2-40B4-BE49-F238E27FC236}">
                <a16:creationId xmlns:a16="http://schemas.microsoft.com/office/drawing/2014/main" id="{27276D4F-D585-4404-9F33-5E308CBF864C}"/>
              </a:ext>
            </a:extLst>
          </p:cNvPr>
          <p:cNvSpPr txBox="1"/>
          <p:nvPr/>
        </p:nvSpPr>
        <p:spPr>
          <a:xfrm>
            <a:off x="2033398" y="4927397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4,000 m (80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cells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616F6272-02FF-4E41-87BC-DE186038454E}"/>
              </a:ext>
            </a:extLst>
          </p:cNvPr>
          <p:cNvSpPr txBox="1"/>
          <p:nvPr/>
        </p:nvSpPr>
        <p:spPr>
          <a:xfrm rot="16200000">
            <a:off x="4648654" y="303080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3,000 m (60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cells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51F0C00-A860-4511-81C0-E126C07003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939" y="1779813"/>
            <a:ext cx="3855009" cy="2884518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FE4B91E2-DE8F-4042-ACFD-0DB8F04505E6}"/>
              </a:ext>
            </a:extLst>
          </p:cNvPr>
          <p:cNvSpPr txBox="1"/>
          <p:nvPr/>
        </p:nvSpPr>
        <p:spPr>
          <a:xfrm>
            <a:off x="1826450" y="2608949"/>
            <a:ext cx="41389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T1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D7F58E0E-5055-4B95-8E38-975CB4949200}"/>
              </a:ext>
            </a:extLst>
          </p:cNvPr>
          <p:cNvSpPr txBox="1"/>
          <p:nvPr/>
        </p:nvSpPr>
        <p:spPr>
          <a:xfrm>
            <a:off x="3851750" y="2608564"/>
            <a:ext cx="41389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T2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77278352-37CF-45A6-9CE5-FFA4FEF2BA1C}"/>
              </a:ext>
            </a:extLst>
          </p:cNvPr>
          <p:cNvSpPr txBox="1"/>
          <p:nvPr/>
        </p:nvSpPr>
        <p:spPr>
          <a:xfrm>
            <a:off x="2942574" y="4000051"/>
            <a:ext cx="41389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T3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329127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Results: Scatter diagram before, ...</a:t>
            </a:r>
            <a:endParaRPr lang="en-US" dirty="0"/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18D413FA-A898-499A-8760-759E27D934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Groundwater Modeling - Exercises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F14FA4C-164D-4959-9B6D-5946554E23D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4" t="1120" r="774" b="6014"/>
          <a:stretch/>
        </p:blipFill>
        <p:spPr>
          <a:xfrm>
            <a:off x="2699791" y="1556792"/>
            <a:ext cx="4176465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37108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Results: ... during... </a:t>
            </a:r>
            <a:endParaRPr lang="en-US" dirty="0"/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18D413FA-A898-499A-8760-759E27D934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Groundwater Modeling - Exercises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EF9BA5E-CC73-47FB-982A-F636C78C46C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4" t="1119" r="774" b="6013"/>
          <a:stretch/>
        </p:blipFill>
        <p:spPr>
          <a:xfrm>
            <a:off x="2699791" y="1556792"/>
            <a:ext cx="4176465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26346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Results: ... and after calibration</a:t>
            </a:r>
            <a:endParaRPr lang="en-US" dirty="0"/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18D413FA-A898-499A-8760-759E27D934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Groundwater Modeling - Exercises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C8A417DC-8E29-4F8D-A63F-ABF12566858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42" t="1120" r="2313" b="6012"/>
          <a:stretch/>
        </p:blipFill>
        <p:spPr>
          <a:xfrm>
            <a:off x="2771799" y="1556791"/>
            <a:ext cx="4032449" cy="4680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20625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Results: Head distribution and well catchment</a:t>
            </a:r>
            <a:endParaRPr lang="en-US" dirty="0"/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18D413FA-A898-499A-8760-759E27D934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Groundwater Modeling - Exercises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51F0C00-A860-4511-81C0-E126C07003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164" y="1963305"/>
            <a:ext cx="5401671" cy="4048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57395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Exercise 8: Solute transport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BA603876-9C35-43C3-809C-CDCC812D94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/>
              <a:t>Determine the contaminant plume resulting from a permanent point-source injection into a steady state flow field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1EE4166C-6EEA-4F2F-9CD3-BB7151D0D0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Groundwater Modeling - Exercises</a:t>
            </a:r>
          </a:p>
        </p:txBody>
      </p:sp>
    </p:spTree>
    <p:extLst>
      <p:ext uri="{BB962C8B-B14F-4D97-AF65-F5344CB8AC3E}">
        <p14:creationId xmlns:p14="http://schemas.microsoft.com/office/powerpoint/2010/main" val="81723948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Flow model setup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467544" y="5445224"/>
            <a:ext cx="8219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First, determine the steady-state flow field as a basis for the transport model.</a:t>
            </a:r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18D413FA-A898-499A-8760-759E27D934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Groundwater Modeling - Exercises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8F11AAE6-5B44-47E5-88DC-CA14F39A2481}"/>
              </a:ext>
            </a:extLst>
          </p:cNvPr>
          <p:cNvSpPr txBox="1"/>
          <p:nvPr/>
        </p:nvSpPr>
        <p:spPr>
          <a:xfrm>
            <a:off x="5290832" y="2130432"/>
            <a:ext cx="3528392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Flow:</a:t>
            </a:r>
            <a:endParaRPr kumimoji="0" lang="en-US" sz="18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Confined aquifer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Aquifer thickness m = 10 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Isotropic transmissivity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 = 1.2E-02 m²/s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Steady state conditions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alt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alt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53F99CC-245C-41C7-90A7-5AB3DE7581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52339"/>
            <a:ext cx="4824001" cy="3282467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7C042039-AB86-45B7-8155-3CF196A8A46D}"/>
              </a:ext>
            </a:extLst>
          </p:cNvPr>
          <p:cNvSpPr txBox="1"/>
          <p:nvPr/>
        </p:nvSpPr>
        <p:spPr>
          <a:xfrm>
            <a:off x="323528" y="1761100"/>
            <a:ext cx="1064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 = 0.3 m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B0F38734-0FBF-4134-8394-58CC83050A4C}"/>
              </a:ext>
            </a:extLst>
          </p:cNvPr>
          <p:cNvSpPr txBox="1"/>
          <p:nvPr/>
        </p:nvSpPr>
        <p:spPr>
          <a:xfrm>
            <a:off x="4128609" y="1761100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 = 0 m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5582F04B-109E-4398-8CE7-ABF670CD8484}"/>
              </a:ext>
            </a:extLst>
          </p:cNvPr>
          <p:cNvCxnSpPr/>
          <p:nvPr/>
        </p:nvCxnSpPr>
        <p:spPr>
          <a:xfrm>
            <a:off x="611560" y="2276872"/>
            <a:ext cx="4176464" cy="0"/>
          </a:xfrm>
          <a:prstGeom prst="straightConnector1">
            <a:avLst/>
          </a:prstGeom>
          <a:ln w="222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>
            <a:extLst>
              <a:ext uri="{FF2B5EF4-FFF2-40B4-BE49-F238E27FC236}">
                <a16:creationId xmlns:a16="http://schemas.microsoft.com/office/drawing/2014/main" id="{B031E4F5-F071-4AB1-A8E8-1186C772DC9D}"/>
              </a:ext>
            </a:extLst>
          </p:cNvPr>
          <p:cNvSpPr txBox="1"/>
          <p:nvPr/>
        </p:nvSpPr>
        <p:spPr>
          <a:xfrm>
            <a:off x="2313307" y="2317119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300 m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B14D951D-DBA8-4B27-AFF1-D0479668B2E3}"/>
              </a:ext>
            </a:extLst>
          </p:cNvPr>
          <p:cNvCxnSpPr>
            <a:cxnSpLocks/>
          </p:cNvCxnSpPr>
          <p:nvPr/>
        </p:nvCxnSpPr>
        <p:spPr>
          <a:xfrm>
            <a:off x="440992" y="2221671"/>
            <a:ext cx="268" cy="2545258"/>
          </a:xfrm>
          <a:prstGeom prst="straightConnector1">
            <a:avLst/>
          </a:prstGeom>
          <a:ln w="222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>
            <a:extLst>
              <a:ext uri="{FF2B5EF4-FFF2-40B4-BE49-F238E27FC236}">
                <a16:creationId xmlns:a16="http://schemas.microsoft.com/office/drawing/2014/main" id="{6CCCB86F-4123-4309-ADC4-3209E0581489}"/>
              </a:ext>
            </a:extLst>
          </p:cNvPr>
          <p:cNvSpPr txBox="1"/>
          <p:nvPr/>
        </p:nvSpPr>
        <p:spPr>
          <a:xfrm rot="16200000" flipH="1">
            <a:off x="-135232" y="3244334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170 m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4364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hteck 3074"/>
          <p:cNvSpPr/>
          <p:nvPr/>
        </p:nvSpPr>
        <p:spPr>
          <a:xfrm>
            <a:off x="6782787" y="4124097"/>
            <a:ext cx="796280" cy="22322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Stop</a:t>
            </a:r>
          </a:p>
        </p:txBody>
      </p:sp>
      <p:cxnSp>
        <p:nvCxnSpPr>
          <p:cNvPr id="31" name="Gerade Verbindung 30"/>
          <p:cNvCxnSpPr/>
          <p:nvPr/>
        </p:nvCxnSpPr>
        <p:spPr>
          <a:xfrm>
            <a:off x="4978395" y="6067364"/>
            <a:ext cx="3884240" cy="0"/>
          </a:xfrm>
          <a:prstGeom prst="line">
            <a:avLst/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Lessons learned – remediation problem</a:t>
            </a:r>
            <a:endParaRPr lang="en-US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7BD4CA8-30D9-48EA-A529-8E9A31B2A4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600200"/>
            <a:ext cx="4341119" cy="4525963"/>
          </a:xfrm>
        </p:spPr>
        <p:txBody>
          <a:bodyPr/>
          <a:lstStyle/>
          <a:p>
            <a:r>
              <a:rPr lang="en-GB" dirty="0"/>
              <a:t>Low conductivity zones can cause very long remediation times of pump &amp; treat measures 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4847" y="4122368"/>
            <a:ext cx="3907700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schulzs\Lectures\model_1\temp\pictures\soil-groundwat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025" y="1901802"/>
            <a:ext cx="4057305" cy="1652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reihandform 7"/>
          <p:cNvSpPr/>
          <p:nvPr/>
        </p:nvSpPr>
        <p:spPr>
          <a:xfrm>
            <a:off x="2164083" y="5031249"/>
            <a:ext cx="1583076" cy="450748"/>
          </a:xfrm>
          <a:custGeom>
            <a:avLst/>
            <a:gdLst>
              <a:gd name="connsiteX0" fmla="*/ 152400 w 1583076"/>
              <a:gd name="connsiteY0" fmla="*/ 390525 h 450748"/>
              <a:gd name="connsiteX1" fmla="*/ 152400 w 1583076"/>
              <a:gd name="connsiteY1" fmla="*/ 390525 h 450748"/>
              <a:gd name="connsiteX2" fmla="*/ 66675 w 1583076"/>
              <a:gd name="connsiteY2" fmla="*/ 381000 h 450748"/>
              <a:gd name="connsiteX3" fmla="*/ 19050 w 1583076"/>
              <a:gd name="connsiteY3" fmla="*/ 295275 h 450748"/>
              <a:gd name="connsiteX4" fmla="*/ 9525 w 1583076"/>
              <a:gd name="connsiteY4" fmla="*/ 238125 h 450748"/>
              <a:gd name="connsiteX5" fmla="*/ 0 w 1583076"/>
              <a:gd name="connsiteY5" fmla="*/ 200025 h 450748"/>
              <a:gd name="connsiteX6" fmla="*/ 38100 w 1583076"/>
              <a:gd name="connsiteY6" fmla="*/ 142875 h 450748"/>
              <a:gd name="connsiteX7" fmla="*/ 85725 w 1583076"/>
              <a:gd name="connsiteY7" fmla="*/ 85725 h 450748"/>
              <a:gd name="connsiteX8" fmla="*/ 161925 w 1583076"/>
              <a:gd name="connsiteY8" fmla="*/ 66675 h 450748"/>
              <a:gd name="connsiteX9" fmla="*/ 200025 w 1583076"/>
              <a:gd name="connsiteY9" fmla="*/ 57150 h 450748"/>
              <a:gd name="connsiteX10" fmla="*/ 228600 w 1583076"/>
              <a:gd name="connsiteY10" fmla="*/ 47625 h 450748"/>
              <a:gd name="connsiteX11" fmla="*/ 333375 w 1583076"/>
              <a:gd name="connsiteY11" fmla="*/ 38100 h 450748"/>
              <a:gd name="connsiteX12" fmla="*/ 390525 w 1583076"/>
              <a:gd name="connsiteY12" fmla="*/ 19050 h 450748"/>
              <a:gd name="connsiteX13" fmla="*/ 457200 w 1583076"/>
              <a:gd name="connsiteY13" fmla="*/ 0 h 450748"/>
              <a:gd name="connsiteX14" fmla="*/ 657225 w 1583076"/>
              <a:gd name="connsiteY14" fmla="*/ 9525 h 450748"/>
              <a:gd name="connsiteX15" fmla="*/ 733425 w 1583076"/>
              <a:gd name="connsiteY15" fmla="*/ 19050 h 450748"/>
              <a:gd name="connsiteX16" fmla="*/ 914400 w 1583076"/>
              <a:gd name="connsiteY16" fmla="*/ 28575 h 450748"/>
              <a:gd name="connsiteX17" fmla="*/ 971550 w 1583076"/>
              <a:gd name="connsiteY17" fmla="*/ 57150 h 450748"/>
              <a:gd name="connsiteX18" fmla="*/ 1028700 w 1583076"/>
              <a:gd name="connsiteY18" fmla="*/ 76200 h 450748"/>
              <a:gd name="connsiteX19" fmla="*/ 1057275 w 1583076"/>
              <a:gd name="connsiteY19" fmla="*/ 85725 h 450748"/>
              <a:gd name="connsiteX20" fmla="*/ 1114425 w 1583076"/>
              <a:gd name="connsiteY20" fmla="*/ 104775 h 450748"/>
              <a:gd name="connsiteX21" fmla="*/ 1143000 w 1583076"/>
              <a:gd name="connsiteY21" fmla="*/ 114300 h 450748"/>
              <a:gd name="connsiteX22" fmla="*/ 1238250 w 1583076"/>
              <a:gd name="connsiteY22" fmla="*/ 133350 h 450748"/>
              <a:gd name="connsiteX23" fmla="*/ 1276350 w 1583076"/>
              <a:gd name="connsiteY23" fmla="*/ 142875 h 450748"/>
              <a:gd name="connsiteX24" fmla="*/ 1485900 w 1583076"/>
              <a:gd name="connsiteY24" fmla="*/ 161925 h 450748"/>
              <a:gd name="connsiteX25" fmla="*/ 1552575 w 1583076"/>
              <a:gd name="connsiteY25" fmla="*/ 171450 h 450748"/>
              <a:gd name="connsiteX26" fmla="*/ 1581150 w 1583076"/>
              <a:gd name="connsiteY26" fmla="*/ 200025 h 450748"/>
              <a:gd name="connsiteX27" fmla="*/ 1514475 w 1583076"/>
              <a:gd name="connsiteY27" fmla="*/ 257175 h 450748"/>
              <a:gd name="connsiteX28" fmla="*/ 1343025 w 1583076"/>
              <a:gd name="connsiteY28" fmla="*/ 266700 h 450748"/>
              <a:gd name="connsiteX29" fmla="*/ 1019175 w 1583076"/>
              <a:gd name="connsiteY29" fmla="*/ 276225 h 450748"/>
              <a:gd name="connsiteX30" fmla="*/ 933450 w 1583076"/>
              <a:gd name="connsiteY30" fmla="*/ 314325 h 450748"/>
              <a:gd name="connsiteX31" fmla="*/ 904875 w 1583076"/>
              <a:gd name="connsiteY31" fmla="*/ 323850 h 450748"/>
              <a:gd name="connsiteX32" fmla="*/ 876300 w 1583076"/>
              <a:gd name="connsiteY32" fmla="*/ 342900 h 450748"/>
              <a:gd name="connsiteX33" fmla="*/ 847725 w 1583076"/>
              <a:gd name="connsiteY33" fmla="*/ 352425 h 450748"/>
              <a:gd name="connsiteX34" fmla="*/ 819150 w 1583076"/>
              <a:gd name="connsiteY34" fmla="*/ 371475 h 450748"/>
              <a:gd name="connsiteX35" fmla="*/ 723900 w 1583076"/>
              <a:gd name="connsiteY35" fmla="*/ 390525 h 450748"/>
              <a:gd name="connsiteX36" fmla="*/ 609600 w 1583076"/>
              <a:gd name="connsiteY36" fmla="*/ 409575 h 450748"/>
              <a:gd name="connsiteX37" fmla="*/ 514350 w 1583076"/>
              <a:gd name="connsiteY37" fmla="*/ 428625 h 450748"/>
              <a:gd name="connsiteX38" fmla="*/ 409575 w 1583076"/>
              <a:gd name="connsiteY38" fmla="*/ 438150 h 450748"/>
              <a:gd name="connsiteX39" fmla="*/ 257175 w 1583076"/>
              <a:gd name="connsiteY39" fmla="*/ 438150 h 450748"/>
              <a:gd name="connsiteX40" fmla="*/ 200025 w 1583076"/>
              <a:gd name="connsiteY40" fmla="*/ 419100 h 450748"/>
              <a:gd name="connsiteX41" fmla="*/ 171450 w 1583076"/>
              <a:gd name="connsiteY41" fmla="*/ 409575 h 450748"/>
              <a:gd name="connsiteX42" fmla="*/ 152400 w 1583076"/>
              <a:gd name="connsiteY42" fmla="*/ 390525 h 450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583076" h="450748">
                <a:moveTo>
                  <a:pt x="152400" y="390525"/>
                </a:moveTo>
                <a:lnTo>
                  <a:pt x="152400" y="390525"/>
                </a:lnTo>
                <a:cubicBezTo>
                  <a:pt x="123825" y="387350"/>
                  <a:pt x="91989" y="394631"/>
                  <a:pt x="66675" y="381000"/>
                </a:cubicBezTo>
                <a:cubicBezTo>
                  <a:pt x="48081" y="370988"/>
                  <a:pt x="24819" y="321236"/>
                  <a:pt x="19050" y="295275"/>
                </a:cubicBezTo>
                <a:cubicBezTo>
                  <a:pt x="14860" y="276422"/>
                  <a:pt x="13313" y="257063"/>
                  <a:pt x="9525" y="238125"/>
                </a:cubicBezTo>
                <a:cubicBezTo>
                  <a:pt x="6958" y="225288"/>
                  <a:pt x="3175" y="212725"/>
                  <a:pt x="0" y="200025"/>
                </a:cubicBezTo>
                <a:cubicBezTo>
                  <a:pt x="17316" y="130760"/>
                  <a:pt x="-5753" y="186728"/>
                  <a:pt x="38100" y="142875"/>
                </a:cubicBezTo>
                <a:cubicBezTo>
                  <a:pt x="73242" y="107733"/>
                  <a:pt x="38912" y="116933"/>
                  <a:pt x="85725" y="85725"/>
                </a:cubicBezTo>
                <a:cubicBezTo>
                  <a:pt x="98490" y="77215"/>
                  <a:pt x="154712" y="68278"/>
                  <a:pt x="161925" y="66675"/>
                </a:cubicBezTo>
                <a:cubicBezTo>
                  <a:pt x="174704" y="63835"/>
                  <a:pt x="187438" y="60746"/>
                  <a:pt x="200025" y="57150"/>
                </a:cubicBezTo>
                <a:cubicBezTo>
                  <a:pt x="209679" y="54392"/>
                  <a:pt x="218661" y="49045"/>
                  <a:pt x="228600" y="47625"/>
                </a:cubicBezTo>
                <a:cubicBezTo>
                  <a:pt x="263317" y="42665"/>
                  <a:pt x="298450" y="41275"/>
                  <a:pt x="333375" y="38100"/>
                </a:cubicBezTo>
                <a:cubicBezTo>
                  <a:pt x="352425" y="31750"/>
                  <a:pt x="371044" y="23920"/>
                  <a:pt x="390525" y="19050"/>
                </a:cubicBezTo>
                <a:cubicBezTo>
                  <a:pt x="438365" y="7090"/>
                  <a:pt x="416206" y="13665"/>
                  <a:pt x="457200" y="0"/>
                </a:cubicBezTo>
                <a:cubicBezTo>
                  <a:pt x="523875" y="3175"/>
                  <a:pt x="590633" y="4932"/>
                  <a:pt x="657225" y="9525"/>
                </a:cubicBezTo>
                <a:cubicBezTo>
                  <a:pt x="682762" y="11286"/>
                  <a:pt x="707897" y="17159"/>
                  <a:pt x="733425" y="19050"/>
                </a:cubicBezTo>
                <a:cubicBezTo>
                  <a:pt x="793668" y="23512"/>
                  <a:pt x="854075" y="25400"/>
                  <a:pt x="914400" y="28575"/>
                </a:cubicBezTo>
                <a:cubicBezTo>
                  <a:pt x="1018613" y="63313"/>
                  <a:pt x="860763" y="7911"/>
                  <a:pt x="971550" y="57150"/>
                </a:cubicBezTo>
                <a:cubicBezTo>
                  <a:pt x="989900" y="65305"/>
                  <a:pt x="1009650" y="69850"/>
                  <a:pt x="1028700" y="76200"/>
                </a:cubicBezTo>
                <a:lnTo>
                  <a:pt x="1057275" y="85725"/>
                </a:lnTo>
                <a:lnTo>
                  <a:pt x="1114425" y="104775"/>
                </a:lnTo>
                <a:cubicBezTo>
                  <a:pt x="1123950" y="107950"/>
                  <a:pt x="1133155" y="112331"/>
                  <a:pt x="1143000" y="114300"/>
                </a:cubicBezTo>
                <a:cubicBezTo>
                  <a:pt x="1174750" y="120650"/>
                  <a:pt x="1206838" y="125497"/>
                  <a:pt x="1238250" y="133350"/>
                </a:cubicBezTo>
                <a:cubicBezTo>
                  <a:pt x="1250950" y="136525"/>
                  <a:pt x="1263391" y="141024"/>
                  <a:pt x="1276350" y="142875"/>
                </a:cubicBezTo>
                <a:cubicBezTo>
                  <a:pt x="1328817" y="150370"/>
                  <a:pt x="1436646" y="156740"/>
                  <a:pt x="1485900" y="161925"/>
                </a:cubicBezTo>
                <a:cubicBezTo>
                  <a:pt x="1508227" y="164275"/>
                  <a:pt x="1530350" y="168275"/>
                  <a:pt x="1552575" y="171450"/>
                </a:cubicBezTo>
                <a:cubicBezTo>
                  <a:pt x="1562100" y="180975"/>
                  <a:pt x="1577449" y="187073"/>
                  <a:pt x="1581150" y="200025"/>
                </a:cubicBezTo>
                <a:cubicBezTo>
                  <a:pt x="1593576" y="243518"/>
                  <a:pt x="1542901" y="255596"/>
                  <a:pt x="1514475" y="257175"/>
                </a:cubicBezTo>
                <a:lnTo>
                  <a:pt x="1343025" y="266700"/>
                </a:lnTo>
                <a:lnTo>
                  <a:pt x="1019175" y="276225"/>
                </a:lnTo>
                <a:cubicBezTo>
                  <a:pt x="871733" y="325372"/>
                  <a:pt x="1024016" y="269042"/>
                  <a:pt x="933450" y="314325"/>
                </a:cubicBezTo>
                <a:cubicBezTo>
                  <a:pt x="924470" y="318815"/>
                  <a:pt x="913855" y="319360"/>
                  <a:pt x="904875" y="323850"/>
                </a:cubicBezTo>
                <a:cubicBezTo>
                  <a:pt x="894636" y="328970"/>
                  <a:pt x="886539" y="337780"/>
                  <a:pt x="876300" y="342900"/>
                </a:cubicBezTo>
                <a:cubicBezTo>
                  <a:pt x="867320" y="347390"/>
                  <a:pt x="856705" y="347935"/>
                  <a:pt x="847725" y="352425"/>
                </a:cubicBezTo>
                <a:cubicBezTo>
                  <a:pt x="837486" y="357545"/>
                  <a:pt x="829389" y="366355"/>
                  <a:pt x="819150" y="371475"/>
                </a:cubicBezTo>
                <a:cubicBezTo>
                  <a:pt x="792551" y="384775"/>
                  <a:pt x="748471" y="387015"/>
                  <a:pt x="723900" y="390525"/>
                </a:cubicBezTo>
                <a:cubicBezTo>
                  <a:pt x="660092" y="411794"/>
                  <a:pt x="728090" y="391346"/>
                  <a:pt x="609600" y="409575"/>
                </a:cubicBezTo>
                <a:cubicBezTo>
                  <a:pt x="466104" y="431651"/>
                  <a:pt x="712262" y="405341"/>
                  <a:pt x="514350" y="428625"/>
                </a:cubicBezTo>
                <a:cubicBezTo>
                  <a:pt x="479521" y="432723"/>
                  <a:pt x="444500" y="434975"/>
                  <a:pt x="409575" y="438150"/>
                </a:cubicBezTo>
                <a:cubicBezTo>
                  <a:pt x="343105" y="454767"/>
                  <a:pt x="359052" y="455129"/>
                  <a:pt x="257175" y="438150"/>
                </a:cubicBezTo>
                <a:cubicBezTo>
                  <a:pt x="237368" y="434849"/>
                  <a:pt x="219075" y="425450"/>
                  <a:pt x="200025" y="419100"/>
                </a:cubicBezTo>
                <a:cubicBezTo>
                  <a:pt x="190500" y="415925"/>
                  <a:pt x="181490" y="409575"/>
                  <a:pt x="171450" y="409575"/>
                </a:cubicBezTo>
                <a:lnTo>
                  <a:pt x="152400" y="390525"/>
                </a:lnTo>
                <a:close/>
              </a:path>
            </a:pathLst>
          </a:custGeom>
          <a:solidFill>
            <a:srgbClr val="ECB6B2"/>
          </a:solidFill>
          <a:ln>
            <a:solidFill>
              <a:srgbClr val="E66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tern mit 5 Zacken 4"/>
          <p:cNvSpPr/>
          <p:nvPr/>
        </p:nvSpPr>
        <p:spPr>
          <a:xfrm>
            <a:off x="2098677" y="5058472"/>
            <a:ext cx="360040" cy="360040"/>
          </a:xfrm>
          <a:prstGeom prst="star5">
            <a:avLst/>
          </a:prstGeom>
          <a:solidFill>
            <a:srgbClr val="FF0000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lussdiagramm: Verbindungsstelle 5"/>
          <p:cNvSpPr/>
          <p:nvPr/>
        </p:nvSpPr>
        <p:spPr>
          <a:xfrm>
            <a:off x="3641345" y="5130480"/>
            <a:ext cx="219456" cy="216024"/>
          </a:xfrm>
          <a:prstGeom prst="flowChartConnector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986084" y="3798332"/>
            <a:ext cx="1177999" cy="133214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>
            <a:off x="3424266" y="3798332"/>
            <a:ext cx="322893" cy="144016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377788" y="3429000"/>
            <a:ext cx="1232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Source</a:t>
            </a:r>
            <a:endParaRPr lang="en-GB" dirty="0"/>
          </a:p>
        </p:txBody>
      </p:sp>
      <p:sp>
        <p:nvSpPr>
          <p:cNvPr id="19" name="Textfeld 18"/>
          <p:cNvSpPr txBox="1"/>
          <p:nvPr/>
        </p:nvSpPr>
        <p:spPr>
          <a:xfrm>
            <a:off x="2346310" y="3429000"/>
            <a:ext cx="2153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Extraction well</a:t>
            </a:r>
          </a:p>
        </p:txBody>
      </p:sp>
      <p:cxnSp>
        <p:nvCxnSpPr>
          <p:cNvPr id="22" name="Gerade Verbindung mit Pfeil 21"/>
          <p:cNvCxnSpPr/>
          <p:nvPr/>
        </p:nvCxnSpPr>
        <p:spPr>
          <a:xfrm flipV="1">
            <a:off x="4982587" y="4124097"/>
            <a:ext cx="0" cy="223224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25"/>
          <p:cNvCxnSpPr/>
          <p:nvPr/>
        </p:nvCxnSpPr>
        <p:spPr>
          <a:xfrm>
            <a:off x="4982587" y="6365262"/>
            <a:ext cx="3880048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>
            <a:off x="4982587" y="6372036"/>
            <a:ext cx="3880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Time</a:t>
            </a:r>
            <a:endParaRPr lang="en-GB" dirty="0"/>
          </a:p>
        </p:txBody>
      </p:sp>
      <p:sp>
        <p:nvSpPr>
          <p:cNvPr id="29" name="Textfeld 28"/>
          <p:cNvSpPr txBox="1"/>
          <p:nvPr/>
        </p:nvSpPr>
        <p:spPr>
          <a:xfrm rot="16200000">
            <a:off x="3672880" y="5055555"/>
            <a:ext cx="2250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Concentration</a:t>
            </a:r>
          </a:p>
        </p:txBody>
      </p:sp>
      <p:sp>
        <p:nvSpPr>
          <p:cNvPr id="27" name="Freihandform 26"/>
          <p:cNvSpPr/>
          <p:nvPr/>
        </p:nvSpPr>
        <p:spPr>
          <a:xfrm>
            <a:off x="4982587" y="4407308"/>
            <a:ext cx="1800200" cy="1647992"/>
          </a:xfrm>
          <a:custGeom>
            <a:avLst/>
            <a:gdLst>
              <a:gd name="connsiteX0" fmla="*/ 0 w 2095500"/>
              <a:gd name="connsiteY0" fmla="*/ 9692 h 1647992"/>
              <a:gd name="connsiteX1" fmla="*/ 47625 w 2095500"/>
              <a:gd name="connsiteY1" fmla="*/ 167 h 1647992"/>
              <a:gd name="connsiteX2" fmla="*/ 323850 w 2095500"/>
              <a:gd name="connsiteY2" fmla="*/ 19217 h 1647992"/>
              <a:gd name="connsiteX3" fmla="*/ 381000 w 2095500"/>
              <a:gd name="connsiteY3" fmla="*/ 47792 h 1647992"/>
              <a:gd name="connsiteX4" fmla="*/ 409575 w 2095500"/>
              <a:gd name="connsiteY4" fmla="*/ 57317 h 1647992"/>
              <a:gd name="connsiteX5" fmla="*/ 438150 w 2095500"/>
              <a:gd name="connsiteY5" fmla="*/ 85892 h 1647992"/>
              <a:gd name="connsiteX6" fmla="*/ 466725 w 2095500"/>
              <a:gd name="connsiteY6" fmla="*/ 104942 h 1647992"/>
              <a:gd name="connsiteX7" fmla="*/ 485775 w 2095500"/>
              <a:gd name="connsiteY7" fmla="*/ 133517 h 1647992"/>
              <a:gd name="connsiteX8" fmla="*/ 514350 w 2095500"/>
              <a:gd name="connsiteY8" fmla="*/ 162092 h 1647992"/>
              <a:gd name="connsiteX9" fmla="*/ 561975 w 2095500"/>
              <a:gd name="connsiteY9" fmla="*/ 219242 h 1647992"/>
              <a:gd name="connsiteX10" fmla="*/ 571500 w 2095500"/>
              <a:gd name="connsiteY10" fmla="*/ 247817 h 1647992"/>
              <a:gd name="connsiteX11" fmla="*/ 609600 w 2095500"/>
              <a:gd name="connsiteY11" fmla="*/ 304967 h 1647992"/>
              <a:gd name="connsiteX12" fmla="*/ 628650 w 2095500"/>
              <a:gd name="connsiteY12" fmla="*/ 362117 h 1647992"/>
              <a:gd name="connsiteX13" fmla="*/ 638175 w 2095500"/>
              <a:gd name="connsiteY13" fmla="*/ 390692 h 1647992"/>
              <a:gd name="connsiteX14" fmla="*/ 657225 w 2095500"/>
              <a:gd name="connsiteY14" fmla="*/ 419267 h 1647992"/>
              <a:gd name="connsiteX15" fmla="*/ 685800 w 2095500"/>
              <a:gd name="connsiteY15" fmla="*/ 476417 h 1647992"/>
              <a:gd name="connsiteX16" fmla="*/ 714375 w 2095500"/>
              <a:gd name="connsiteY16" fmla="*/ 543092 h 1647992"/>
              <a:gd name="connsiteX17" fmla="*/ 723900 w 2095500"/>
              <a:gd name="connsiteY17" fmla="*/ 571667 h 1647992"/>
              <a:gd name="connsiteX18" fmla="*/ 781050 w 2095500"/>
              <a:gd name="connsiteY18" fmla="*/ 657392 h 1647992"/>
              <a:gd name="connsiteX19" fmla="*/ 819150 w 2095500"/>
              <a:gd name="connsiteY19" fmla="*/ 714542 h 1647992"/>
              <a:gd name="connsiteX20" fmla="*/ 838200 w 2095500"/>
              <a:gd name="connsiteY20" fmla="*/ 743117 h 1647992"/>
              <a:gd name="connsiteX21" fmla="*/ 923925 w 2095500"/>
              <a:gd name="connsiteY21" fmla="*/ 819317 h 1647992"/>
              <a:gd name="connsiteX22" fmla="*/ 971550 w 2095500"/>
              <a:gd name="connsiteY22" fmla="*/ 876467 h 1647992"/>
              <a:gd name="connsiteX23" fmla="*/ 1000125 w 2095500"/>
              <a:gd name="connsiteY23" fmla="*/ 895517 h 1647992"/>
              <a:gd name="connsiteX24" fmla="*/ 1047750 w 2095500"/>
              <a:gd name="connsiteY24" fmla="*/ 943142 h 1647992"/>
              <a:gd name="connsiteX25" fmla="*/ 1104900 w 2095500"/>
              <a:gd name="connsiteY25" fmla="*/ 1000292 h 1647992"/>
              <a:gd name="connsiteX26" fmla="*/ 1133475 w 2095500"/>
              <a:gd name="connsiteY26" fmla="*/ 1028867 h 1647992"/>
              <a:gd name="connsiteX27" fmla="*/ 1162050 w 2095500"/>
              <a:gd name="connsiteY27" fmla="*/ 1047917 h 1647992"/>
              <a:gd name="connsiteX28" fmla="*/ 1190625 w 2095500"/>
              <a:gd name="connsiteY28" fmla="*/ 1076492 h 1647992"/>
              <a:gd name="connsiteX29" fmla="*/ 1219200 w 2095500"/>
              <a:gd name="connsiteY29" fmla="*/ 1095542 h 1647992"/>
              <a:gd name="connsiteX30" fmla="*/ 1247775 w 2095500"/>
              <a:gd name="connsiteY30" fmla="*/ 1124117 h 1647992"/>
              <a:gd name="connsiteX31" fmla="*/ 1276350 w 2095500"/>
              <a:gd name="connsiteY31" fmla="*/ 1133642 h 1647992"/>
              <a:gd name="connsiteX32" fmla="*/ 1304925 w 2095500"/>
              <a:gd name="connsiteY32" fmla="*/ 1152692 h 1647992"/>
              <a:gd name="connsiteX33" fmla="*/ 1381125 w 2095500"/>
              <a:gd name="connsiteY33" fmla="*/ 1219367 h 1647992"/>
              <a:gd name="connsiteX34" fmla="*/ 1409700 w 2095500"/>
              <a:gd name="connsiteY34" fmla="*/ 1247942 h 1647992"/>
              <a:gd name="connsiteX35" fmla="*/ 1466850 w 2095500"/>
              <a:gd name="connsiteY35" fmla="*/ 1286042 h 1647992"/>
              <a:gd name="connsiteX36" fmla="*/ 1495425 w 2095500"/>
              <a:gd name="connsiteY36" fmla="*/ 1305092 h 1647992"/>
              <a:gd name="connsiteX37" fmla="*/ 1524000 w 2095500"/>
              <a:gd name="connsiteY37" fmla="*/ 1333667 h 1647992"/>
              <a:gd name="connsiteX38" fmla="*/ 1552575 w 2095500"/>
              <a:gd name="connsiteY38" fmla="*/ 1343192 h 1647992"/>
              <a:gd name="connsiteX39" fmla="*/ 1609725 w 2095500"/>
              <a:gd name="connsiteY39" fmla="*/ 1381292 h 1647992"/>
              <a:gd name="connsiteX40" fmla="*/ 1638300 w 2095500"/>
              <a:gd name="connsiteY40" fmla="*/ 1409867 h 1647992"/>
              <a:gd name="connsiteX41" fmla="*/ 1695450 w 2095500"/>
              <a:gd name="connsiteY41" fmla="*/ 1447967 h 1647992"/>
              <a:gd name="connsiteX42" fmla="*/ 1724025 w 2095500"/>
              <a:gd name="connsiteY42" fmla="*/ 1467017 h 1647992"/>
              <a:gd name="connsiteX43" fmla="*/ 1752600 w 2095500"/>
              <a:gd name="connsiteY43" fmla="*/ 1486067 h 1647992"/>
              <a:gd name="connsiteX44" fmla="*/ 1781175 w 2095500"/>
              <a:gd name="connsiteY44" fmla="*/ 1505117 h 1647992"/>
              <a:gd name="connsiteX45" fmla="*/ 1809750 w 2095500"/>
              <a:gd name="connsiteY45" fmla="*/ 1514642 h 1647992"/>
              <a:gd name="connsiteX46" fmla="*/ 1866900 w 2095500"/>
              <a:gd name="connsiteY46" fmla="*/ 1552742 h 1647992"/>
              <a:gd name="connsiteX47" fmla="*/ 1924050 w 2095500"/>
              <a:gd name="connsiteY47" fmla="*/ 1581317 h 1647992"/>
              <a:gd name="connsiteX48" fmla="*/ 1981200 w 2095500"/>
              <a:gd name="connsiteY48" fmla="*/ 1600367 h 1647992"/>
              <a:gd name="connsiteX49" fmla="*/ 2009775 w 2095500"/>
              <a:gd name="connsiteY49" fmla="*/ 1619417 h 1647992"/>
              <a:gd name="connsiteX50" fmla="*/ 2066925 w 2095500"/>
              <a:gd name="connsiteY50" fmla="*/ 1638467 h 1647992"/>
              <a:gd name="connsiteX51" fmla="*/ 2095500 w 2095500"/>
              <a:gd name="connsiteY51" fmla="*/ 1647992 h 1647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2095500" h="1647992">
                <a:moveTo>
                  <a:pt x="0" y="9692"/>
                </a:moveTo>
                <a:cubicBezTo>
                  <a:pt x="15875" y="6517"/>
                  <a:pt x="31436" y="167"/>
                  <a:pt x="47625" y="167"/>
                </a:cubicBezTo>
                <a:cubicBezTo>
                  <a:pt x="136273" y="167"/>
                  <a:pt x="234582" y="-3100"/>
                  <a:pt x="323850" y="19217"/>
                </a:cubicBezTo>
                <a:cubicBezTo>
                  <a:pt x="371733" y="31188"/>
                  <a:pt x="334439" y="24512"/>
                  <a:pt x="381000" y="47792"/>
                </a:cubicBezTo>
                <a:cubicBezTo>
                  <a:pt x="389980" y="52282"/>
                  <a:pt x="400050" y="54142"/>
                  <a:pt x="409575" y="57317"/>
                </a:cubicBezTo>
                <a:cubicBezTo>
                  <a:pt x="419100" y="66842"/>
                  <a:pt x="427802" y="77268"/>
                  <a:pt x="438150" y="85892"/>
                </a:cubicBezTo>
                <a:cubicBezTo>
                  <a:pt x="446944" y="93221"/>
                  <a:pt x="458630" y="96847"/>
                  <a:pt x="466725" y="104942"/>
                </a:cubicBezTo>
                <a:cubicBezTo>
                  <a:pt x="474820" y="113037"/>
                  <a:pt x="478446" y="124723"/>
                  <a:pt x="485775" y="133517"/>
                </a:cubicBezTo>
                <a:cubicBezTo>
                  <a:pt x="494399" y="143865"/>
                  <a:pt x="505726" y="151744"/>
                  <a:pt x="514350" y="162092"/>
                </a:cubicBezTo>
                <a:cubicBezTo>
                  <a:pt x="580655" y="241658"/>
                  <a:pt x="478493" y="135760"/>
                  <a:pt x="561975" y="219242"/>
                </a:cubicBezTo>
                <a:cubicBezTo>
                  <a:pt x="565150" y="228767"/>
                  <a:pt x="566624" y="239040"/>
                  <a:pt x="571500" y="247817"/>
                </a:cubicBezTo>
                <a:cubicBezTo>
                  <a:pt x="582619" y="267831"/>
                  <a:pt x="602360" y="283247"/>
                  <a:pt x="609600" y="304967"/>
                </a:cubicBezTo>
                <a:lnTo>
                  <a:pt x="628650" y="362117"/>
                </a:lnTo>
                <a:cubicBezTo>
                  <a:pt x="631825" y="371642"/>
                  <a:pt x="632606" y="382338"/>
                  <a:pt x="638175" y="390692"/>
                </a:cubicBezTo>
                <a:cubicBezTo>
                  <a:pt x="644525" y="400217"/>
                  <a:pt x="652105" y="409028"/>
                  <a:pt x="657225" y="419267"/>
                </a:cubicBezTo>
                <a:cubicBezTo>
                  <a:pt x="696660" y="498137"/>
                  <a:pt x="631205" y="394525"/>
                  <a:pt x="685800" y="476417"/>
                </a:cubicBezTo>
                <a:cubicBezTo>
                  <a:pt x="705624" y="555711"/>
                  <a:pt x="681486" y="477313"/>
                  <a:pt x="714375" y="543092"/>
                </a:cubicBezTo>
                <a:cubicBezTo>
                  <a:pt x="718865" y="552072"/>
                  <a:pt x="719024" y="562890"/>
                  <a:pt x="723900" y="571667"/>
                </a:cubicBezTo>
                <a:lnTo>
                  <a:pt x="781050" y="657392"/>
                </a:lnTo>
                <a:lnTo>
                  <a:pt x="819150" y="714542"/>
                </a:lnTo>
                <a:cubicBezTo>
                  <a:pt x="825500" y="724067"/>
                  <a:pt x="830105" y="735022"/>
                  <a:pt x="838200" y="743117"/>
                </a:cubicBezTo>
                <a:cubicBezTo>
                  <a:pt x="903445" y="808362"/>
                  <a:pt x="872934" y="785323"/>
                  <a:pt x="923925" y="819317"/>
                </a:cubicBezTo>
                <a:cubicBezTo>
                  <a:pt x="942656" y="847414"/>
                  <a:pt x="944048" y="853548"/>
                  <a:pt x="971550" y="876467"/>
                </a:cubicBezTo>
                <a:cubicBezTo>
                  <a:pt x="980344" y="883796"/>
                  <a:pt x="990600" y="889167"/>
                  <a:pt x="1000125" y="895517"/>
                </a:cubicBezTo>
                <a:cubicBezTo>
                  <a:pt x="1039380" y="954399"/>
                  <a:pt x="995795" y="896960"/>
                  <a:pt x="1047750" y="943142"/>
                </a:cubicBezTo>
                <a:cubicBezTo>
                  <a:pt x="1067886" y="961040"/>
                  <a:pt x="1085850" y="981242"/>
                  <a:pt x="1104900" y="1000292"/>
                </a:cubicBezTo>
                <a:cubicBezTo>
                  <a:pt x="1114425" y="1009817"/>
                  <a:pt x="1122267" y="1021395"/>
                  <a:pt x="1133475" y="1028867"/>
                </a:cubicBezTo>
                <a:cubicBezTo>
                  <a:pt x="1143000" y="1035217"/>
                  <a:pt x="1153256" y="1040588"/>
                  <a:pt x="1162050" y="1047917"/>
                </a:cubicBezTo>
                <a:cubicBezTo>
                  <a:pt x="1172398" y="1056541"/>
                  <a:pt x="1180277" y="1067868"/>
                  <a:pt x="1190625" y="1076492"/>
                </a:cubicBezTo>
                <a:cubicBezTo>
                  <a:pt x="1199419" y="1083821"/>
                  <a:pt x="1210406" y="1088213"/>
                  <a:pt x="1219200" y="1095542"/>
                </a:cubicBezTo>
                <a:cubicBezTo>
                  <a:pt x="1229548" y="1104166"/>
                  <a:pt x="1236567" y="1116645"/>
                  <a:pt x="1247775" y="1124117"/>
                </a:cubicBezTo>
                <a:cubicBezTo>
                  <a:pt x="1256129" y="1129686"/>
                  <a:pt x="1267370" y="1129152"/>
                  <a:pt x="1276350" y="1133642"/>
                </a:cubicBezTo>
                <a:cubicBezTo>
                  <a:pt x="1286589" y="1138762"/>
                  <a:pt x="1295400" y="1146342"/>
                  <a:pt x="1304925" y="1152692"/>
                </a:cubicBezTo>
                <a:cubicBezTo>
                  <a:pt x="1358900" y="1233654"/>
                  <a:pt x="1270000" y="1108242"/>
                  <a:pt x="1381125" y="1219367"/>
                </a:cubicBezTo>
                <a:cubicBezTo>
                  <a:pt x="1390650" y="1228892"/>
                  <a:pt x="1399067" y="1239672"/>
                  <a:pt x="1409700" y="1247942"/>
                </a:cubicBezTo>
                <a:cubicBezTo>
                  <a:pt x="1427772" y="1261998"/>
                  <a:pt x="1447800" y="1273342"/>
                  <a:pt x="1466850" y="1286042"/>
                </a:cubicBezTo>
                <a:cubicBezTo>
                  <a:pt x="1476375" y="1292392"/>
                  <a:pt x="1487330" y="1296997"/>
                  <a:pt x="1495425" y="1305092"/>
                </a:cubicBezTo>
                <a:cubicBezTo>
                  <a:pt x="1504950" y="1314617"/>
                  <a:pt x="1512792" y="1326195"/>
                  <a:pt x="1524000" y="1333667"/>
                </a:cubicBezTo>
                <a:cubicBezTo>
                  <a:pt x="1532354" y="1339236"/>
                  <a:pt x="1543798" y="1338316"/>
                  <a:pt x="1552575" y="1343192"/>
                </a:cubicBezTo>
                <a:cubicBezTo>
                  <a:pt x="1572589" y="1354311"/>
                  <a:pt x="1593536" y="1365103"/>
                  <a:pt x="1609725" y="1381292"/>
                </a:cubicBezTo>
                <a:cubicBezTo>
                  <a:pt x="1619250" y="1390817"/>
                  <a:pt x="1627667" y="1401597"/>
                  <a:pt x="1638300" y="1409867"/>
                </a:cubicBezTo>
                <a:cubicBezTo>
                  <a:pt x="1656372" y="1423923"/>
                  <a:pt x="1676400" y="1435267"/>
                  <a:pt x="1695450" y="1447967"/>
                </a:cubicBezTo>
                <a:lnTo>
                  <a:pt x="1724025" y="1467017"/>
                </a:lnTo>
                <a:lnTo>
                  <a:pt x="1752600" y="1486067"/>
                </a:lnTo>
                <a:cubicBezTo>
                  <a:pt x="1762125" y="1492417"/>
                  <a:pt x="1770315" y="1501497"/>
                  <a:pt x="1781175" y="1505117"/>
                </a:cubicBezTo>
                <a:cubicBezTo>
                  <a:pt x="1790700" y="1508292"/>
                  <a:pt x="1800973" y="1509766"/>
                  <a:pt x="1809750" y="1514642"/>
                </a:cubicBezTo>
                <a:cubicBezTo>
                  <a:pt x="1829764" y="1525761"/>
                  <a:pt x="1845180" y="1545502"/>
                  <a:pt x="1866900" y="1552742"/>
                </a:cubicBezTo>
                <a:cubicBezTo>
                  <a:pt x="1971113" y="1587480"/>
                  <a:pt x="1813263" y="1532078"/>
                  <a:pt x="1924050" y="1581317"/>
                </a:cubicBezTo>
                <a:cubicBezTo>
                  <a:pt x="1942400" y="1589472"/>
                  <a:pt x="1964492" y="1589228"/>
                  <a:pt x="1981200" y="1600367"/>
                </a:cubicBezTo>
                <a:cubicBezTo>
                  <a:pt x="1990725" y="1606717"/>
                  <a:pt x="1999314" y="1614768"/>
                  <a:pt x="2009775" y="1619417"/>
                </a:cubicBezTo>
                <a:cubicBezTo>
                  <a:pt x="2028125" y="1627572"/>
                  <a:pt x="2047875" y="1632117"/>
                  <a:pt x="2066925" y="1638467"/>
                </a:cubicBezTo>
                <a:lnTo>
                  <a:pt x="2095500" y="1647992"/>
                </a:ln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Freihandform 35"/>
          <p:cNvSpPr/>
          <p:nvPr/>
        </p:nvSpPr>
        <p:spPr>
          <a:xfrm>
            <a:off x="7579067" y="5000100"/>
            <a:ext cx="1143744" cy="1055200"/>
          </a:xfrm>
          <a:custGeom>
            <a:avLst/>
            <a:gdLst>
              <a:gd name="connsiteX0" fmla="*/ 0 w 2095500"/>
              <a:gd name="connsiteY0" fmla="*/ 9692 h 1647992"/>
              <a:gd name="connsiteX1" fmla="*/ 47625 w 2095500"/>
              <a:gd name="connsiteY1" fmla="*/ 167 h 1647992"/>
              <a:gd name="connsiteX2" fmla="*/ 323850 w 2095500"/>
              <a:gd name="connsiteY2" fmla="*/ 19217 h 1647992"/>
              <a:gd name="connsiteX3" fmla="*/ 381000 w 2095500"/>
              <a:gd name="connsiteY3" fmla="*/ 47792 h 1647992"/>
              <a:gd name="connsiteX4" fmla="*/ 409575 w 2095500"/>
              <a:gd name="connsiteY4" fmla="*/ 57317 h 1647992"/>
              <a:gd name="connsiteX5" fmla="*/ 438150 w 2095500"/>
              <a:gd name="connsiteY5" fmla="*/ 85892 h 1647992"/>
              <a:gd name="connsiteX6" fmla="*/ 466725 w 2095500"/>
              <a:gd name="connsiteY6" fmla="*/ 104942 h 1647992"/>
              <a:gd name="connsiteX7" fmla="*/ 485775 w 2095500"/>
              <a:gd name="connsiteY7" fmla="*/ 133517 h 1647992"/>
              <a:gd name="connsiteX8" fmla="*/ 514350 w 2095500"/>
              <a:gd name="connsiteY8" fmla="*/ 162092 h 1647992"/>
              <a:gd name="connsiteX9" fmla="*/ 561975 w 2095500"/>
              <a:gd name="connsiteY9" fmla="*/ 219242 h 1647992"/>
              <a:gd name="connsiteX10" fmla="*/ 571500 w 2095500"/>
              <a:gd name="connsiteY10" fmla="*/ 247817 h 1647992"/>
              <a:gd name="connsiteX11" fmla="*/ 609600 w 2095500"/>
              <a:gd name="connsiteY11" fmla="*/ 304967 h 1647992"/>
              <a:gd name="connsiteX12" fmla="*/ 628650 w 2095500"/>
              <a:gd name="connsiteY12" fmla="*/ 362117 h 1647992"/>
              <a:gd name="connsiteX13" fmla="*/ 638175 w 2095500"/>
              <a:gd name="connsiteY13" fmla="*/ 390692 h 1647992"/>
              <a:gd name="connsiteX14" fmla="*/ 657225 w 2095500"/>
              <a:gd name="connsiteY14" fmla="*/ 419267 h 1647992"/>
              <a:gd name="connsiteX15" fmla="*/ 685800 w 2095500"/>
              <a:gd name="connsiteY15" fmla="*/ 476417 h 1647992"/>
              <a:gd name="connsiteX16" fmla="*/ 714375 w 2095500"/>
              <a:gd name="connsiteY16" fmla="*/ 543092 h 1647992"/>
              <a:gd name="connsiteX17" fmla="*/ 723900 w 2095500"/>
              <a:gd name="connsiteY17" fmla="*/ 571667 h 1647992"/>
              <a:gd name="connsiteX18" fmla="*/ 781050 w 2095500"/>
              <a:gd name="connsiteY18" fmla="*/ 657392 h 1647992"/>
              <a:gd name="connsiteX19" fmla="*/ 819150 w 2095500"/>
              <a:gd name="connsiteY19" fmla="*/ 714542 h 1647992"/>
              <a:gd name="connsiteX20" fmla="*/ 838200 w 2095500"/>
              <a:gd name="connsiteY20" fmla="*/ 743117 h 1647992"/>
              <a:gd name="connsiteX21" fmla="*/ 923925 w 2095500"/>
              <a:gd name="connsiteY21" fmla="*/ 819317 h 1647992"/>
              <a:gd name="connsiteX22" fmla="*/ 971550 w 2095500"/>
              <a:gd name="connsiteY22" fmla="*/ 876467 h 1647992"/>
              <a:gd name="connsiteX23" fmla="*/ 1000125 w 2095500"/>
              <a:gd name="connsiteY23" fmla="*/ 895517 h 1647992"/>
              <a:gd name="connsiteX24" fmla="*/ 1047750 w 2095500"/>
              <a:gd name="connsiteY24" fmla="*/ 943142 h 1647992"/>
              <a:gd name="connsiteX25" fmla="*/ 1104900 w 2095500"/>
              <a:gd name="connsiteY25" fmla="*/ 1000292 h 1647992"/>
              <a:gd name="connsiteX26" fmla="*/ 1133475 w 2095500"/>
              <a:gd name="connsiteY26" fmla="*/ 1028867 h 1647992"/>
              <a:gd name="connsiteX27" fmla="*/ 1162050 w 2095500"/>
              <a:gd name="connsiteY27" fmla="*/ 1047917 h 1647992"/>
              <a:gd name="connsiteX28" fmla="*/ 1190625 w 2095500"/>
              <a:gd name="connsiteY28" fmla="*/ 1076492 h 1647992"/>
              <a:gd name="connsiteX29" fmla="*/ 1219200 w 2095500"/>
              <a:gd name="connsiteY29" fmla="*/ 1095542 h 1647992"/>
              <a:gd name="connsiteX30" fmla="*/ 1247775 w 2095500"/>
              <a:gd name="connsiteY30" fmla="*/ 1124117 h 1647992"/>
              <a:gd name="connsiteX31" fmla="*/ 1276350 w 2095500"/>
              <a:gd name="connsiteY31" fmla="*/ 1133642 h 1647992"/>
              <a:gd name="connsiteX32" fmla="*/ 1304925 w 2095500"/>
              <a:gd name="connsiteY32" fmla="*/ 1152692 h 1647992"/>
              <a:gd name="connsiteX33" fmla="*/ 1381125 w 2095500"/>
              <a:gd name="connsiteY33" fmla="*/ 1219367 h 1647992"/>
              <a:gd name="connsiteX34" fmla="*/ 1409700 w 2095500"/>
              <a:gd name="connsiteY34" fmla="*/ 1247942 h 1647992"/>
              <a:gd name="connsiteX35" fmla="*/ 1466850 w 2095500"/>
              <a:gd name="connsiteY35" fmla="*/ 1286042 h 1647992"/>
              <a:gd name="connsiteX36" fmla="*/ 1495425 w 2095500"/>
              <a:gd name="connsiteY36" fmla="*/ 1305092 h 1647992"/>
              <a:gd name="connsiteX37" fmla="*/ 1524000 w 2095500"/>
              <a:gd name="connsiteY37" fmla="*/ 1333667 h 1647992"/>
              <a:gd name="connsiteX38" fmla="*/ 1552575 w 2095500"/>
              <a:gd name="connsiteY38" fmla="*/ 1343192 h 1647992"/>
              <a:gd name="connsiteX39" fmla="*/ 1609725 w 2095500"/>
              <a:gd name="connsiteY39" fmla="*/ 1381292 h 1647992"/>
              <a:gd name="connsiteX40" fmla="*/ 1638300 w 2095500"/>
              <a:gd name="connsiteY40" fmla="*/ 1409867 h 1647992"/>
              <a:gd name="connsiteX41" fmla="*/ 1695450 w 2095500"/>
              <a:gd name="connsiteY41" fmla="*/ 1447967 h 1647992"/>
              <a:gd name="connsiteX42" fmla="*/ 1724025 w 2095500"/>
              <a:gd name="connsiteY42" fmla="*/ 1467017 h 1647992"/>
              <a:gd name="connsiteX43" fmla="*/ 1752600 w 2095500"/>
              <a:gd name="connsiteY43" fmla="*/ 1486067 h 1647992"/>
              <a:gd name="connsiteX44" fmla="*/ 1781175 w 2095500"/>
              <a:gd name="connsiteY44" fmla="*/ 1505117 h 1647992"/>
              <a:gd name="connsiteX45" fmla="*/ 1809750 w 2095500"/>
              <a:gd name="connsiteY45" fmla="*/ 1514642 h 1647992"/>
              <a:gd name="connsiteX46" fmla="*/ 1866900 w 2095500"/>
              <a:gd name="connsiteY46" fmla="*/ 1552742 h 1647992"/>
              <a:gd name="connsiteX47" fmla="*/ 1924050 w 2095500"/>
              <a:gd name="connsiteY47" fmla="*/ 1581317 h 1647992"/>
              <a:gd name="connsiteX48" fmla="*/ 1981200 w 2095500"/>
              <a:gd name="connsiteY48" fmla="*/ 1600367 h 1647992"/>
              <a:gd name="connsiteX49" fmla="*/ 2009775 w 2095500"/>
              <a:gd name="connsiteY49" fmla="*/ 1619417 h 1647992"/>
              <a:gd name="connsiteX50" fmla="*/ 2066925 w 2095500"/>
              <a:gd name="connsiteY50" fmla="*/ 1638467 h 1647992"/>
              <a:gd name="connsiteX51" fmla="*/ 2095500 w 2095500"/>
              <a:gd name="connsiteY51" fmla="*/ 1647992 h 1647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2095500" h="1647992">
                <a:moveTo>
                  <a:pt x="0" y="9692"/>
                </a:moveTo>
                <a:cubicBezTo>
                  <a:pt x="15875" y="6517"/>
                  <a:pt x="31436" y="167"/>
                  <a:pt x="47625" y="167"/>
                </a:cubicBezTo>
                <a:cubicBezTo>
                  <a:pt x="136273" y="167"/>
                  <a:pt x="234582" y="-3100"/>
                  <a:pt x="323850" y="19217"/>
                </a:cubicBezTo>
                <a:cubicBezTo>
                  <a:pt x="371733" y="31188"/>
                  <a:pt x="334439" y="24512"/>
                  <a:pt x="381000" y="47792"/>
                </a:cubicBezTo>
                <a:cubicBezTo>
                  <a:pt x="389980" y="52282"/>
                  <a:pt x="400050" y="54142"/>
                  <a:pt x="409575" y="57317"/>
                </a:cubicBezTo>
                <a:cubicBezTo>
                  <a:pt x="419100" y="66842"/>
                  <a:pt x="427802" y="77268"/>
                  <a:pt x="438150" y="85892"/>
                </a:cubicBezTo>
                <a:cubicBezTo>
                  <a:pt x="446944" y="93221"/>
                  <a:pt x="458630" y="96847"/>
                  <a:pt x="466725" y="104942"/>
                </a:cubicBezTo>
                <a:cubicBezTo>
                  <a:pt x="474820" y="113037"/>
                  <a:pt x="478446" y="124723"/>
                  <a:pt x="485775" y="133517"/>
                </a:cubicBezTo>
                <a:cubicBezTo>
                  <a:pt x="494399" y="143865"/>
                  <a:pt x="505726" y="151744"/>
                  <a:pt x="514350" y="162092"/>
                </a:cubicBezTo>
                <a:cubicBezTo>
                  <a:pt x="580655" y="241658"/>
                  <a:pt x="478493" y="135760"/>
                  <a:pt x="561975" y="219242"/>
                </a:cubicBezTo>
                <a:cubicBezTo>
                  <a:pt x="565150" y="228767"/>
                  <a:pt x="566624" y="239040"/>
                  <a:pt x="571500" y="247817"/>
                </a:cubicBezTo>
                <a:cubicBezTo>
                  <a:pt x="582619" y="267831"/>
                  <a:pt x="602360" y="283247"/>
                  <a:pt x="609600" y="304967"/>
                </a:cubicBezTo>
                <a:lnTo>
                  <a:pt x="628650" y="362117"/>
                </a:lnTo>
                <a:cubicBezTo>
                  <a:pt x="631825" y="371642"/>
                  <a:pt x="632606" y="382338"/>
                  <a:pt x="638175" y="390692"/>
                </a:cubicBezTo>
                <a:cubicBezTo>
                  <a:pt x="644525" y="400217"/>
                  <a:pt x="652105" y="409028"/>
                  <a:pt x="657225" y="419267"/>
                </a:cubicBezTo>
                <a:cubicBezTo>
                  <a:pt x="696660" y="498137"/>
                  <a:pt x="631205" y="394525"/>
                  <a:pt x="685800" y="476417"/>
                </a:cubicBezTo>
                <a:cubicBezTo>
                  <a:pt x="705624" y="555711"/>
                  <a:pt x="681486" y="477313"/>
                  <a:pt x="714375" y="543092"/>
                </a:cubicBezTo>
                <a:cubicBezTo>
                  <a:pt x="718865" y="552072"/>
                  <a:pt x="719024" y="562890"/>
                  <a:pt x="723900" y="571667"/>
                </a:cubicBezTo>
                <a:lnTo>
                  <a:pt x="781050" y="657392"/>
                </a:lnTo>
                <a:lnTo>
                  <a:pt x="819150" y="714542"/>
                </a:lnTo>
                <a:cubicBezTo>
                  <a:pt x="825500" y="724067"/>
                  <a:pt x="830105" y="735022"/>
                  <a:pt x="838200" y="743117"/>
                </a:cubicBezTo>
                <a:cubicBezTo>
                  <a:pt x="903445" y="808362"/>
                  <a:pt x="872934" y="785323"/>
                  <a:pt x="923925" y="819317"/>
                </a:cubicBezTo>
                <a:cubicBezTo>
                  <a:pt x="942656" y="847414"/>
                  <a:pt x="944048" y="853548"/>
                  <a:pt x="971550" y="876467"/>
                </a:cubicBezTo>
                <a:cubicBezTo>
                  <a:pt x="980344" y="883796"/>
                  <a:pt x="990600" y="889167"/>
                  <a:pt x="1000125" y="895517"/>
                </a:cubicBezTo>
                <a:cubicBezTo>
                  <a:pt x="1039380" y="954399"/>
                  <a:pt x="995795" y="896960"/>
                  <a:pt x="1047750" y="943142"/>
                </a:cubicBezTo>
                <a:cubicBezTo>
                  <a:pt x="1067886" y="961040"/>
                  <a:pt x="1085850" y="981242"/>
                  <a:pt x="1104900" y="1000292"/>
                </a:cubicBezTo>
                <a:cubicBezTo>
                  <a:pt x="1114425" y="1009817"/>
                  <a:pt x="1122267" y="1021395"/>
                  <a:pt x="1133475" y="1028867"/>
                </a:cubicBezTo>
                <a:cubicBezTo>
                  <a:pt x="1143000" y="1035217"/>
                  <a:pt x="1153256" y="1040588"/>
                  <a:pt x="1162050" y="1047917"/>
                </a:cubicBezTo>
                <a:cubicBezTo>
                  <a:pt x="1172398" y="1056541"/>
                  <a:pt x="1180277" y="1067868"/>
                  <a:pt x="1190625" y="1076492"/>
                </a:cubicBezTo>
                <a:cubicBezTo>
                  <a:pt x="1199419" y="1083821"/>
                  <a:pt x="1210406" y="1088213"/>
                  <a:pt x="1219200" y="1095542"/>
                </a:cubicBezTo>
                <a:cubicBezTo>
                  <a:pt x="1229548" y="1104166"/>
                  <a:pt x="1236567" y="1116645"/>
                  <a:pt x="1247775" y="1124117"/>
                </a:cubicBezTo>
                <a:cubicBezTo>
                  <a:pt x="1256129" y="1129686"/>
                  <a:pt x="1267370" y="1129152"/>
                  <a:pt x="1276350" y="1133642"/>
                </a:cubicBezTo>
                <a:cubicBezTo>
                  <a:pt x="1286589" y="1138762"/>
                  <a:pt x="1295400" y="1146342"/>
                  <a:pt x="1304925" y="1152692"/>
                </a:cubicBezTo>
                <a:cubicBezTo>
                  <a:pt x="1358900" y="1233654"/>
                  <a:pt x="1270000" y="1108242"/>
                  <a:pt x="1381125" y="1219367"/>
                </a:cubicBezTo>
                <a:cubicBezTo>
                  <a:pt x="1390650" y="1228892"/>
                  <a:pt x="1399067" y="1239672"/>
                  <a:pt x="1409700" y="1247942"/>
                </a:cubicBezTo>
                <a:cubicBezTo>
                  <a:pt x="1427772" y="1261998"/>
                  <a:pt x="1447800" y="1273342"/>
                  <a:pt x="1466850" y="1286042"/>
                </a:cubicBezTo>
                <a:cubicBezTo>
                  <a:pt x="1476375" y="1292392"/>
                  <a:pt x="1487330" y="1296997"/>
                  <a:pt x="1495425" y="1305092"/>
                </a:cubicBezTo>
                <a:cubicBezTo>
                  <a:pt x="1504950" y="1314617"/>
                  <a:pt x="1512792" y="1326195"/>
                  <a:pt x="1524000" y="1333667"/>
                </a:cubicBezTo>
                <a:cubicBezTo>
                  <a:pt x="1532354" y="1339236"/>
                  <a:pt x="1543798" y="1338316"/>
                  <a:pt x="1552575" y="1343192"/>
                </a:cubicBezTo>
                <a:cubicBezTo>
                  <a:pt x="1572589" y="1354311"/>
                  <a:pt x="1593536" y="1365103"/>
                  <a:pt x="1609725" y="1381292"/>
                </a:cubicBezTo>
                <a:cubicBezTo>
                  <a:pt x="1619250" y="1390817"/>
                  <a:pt x="1627667" y="1401597"/>
                  <a:pt x="1638300" y="1409867"/>
                </a:cubicBezTo>
                <a:cubicBezTo>
                  <a:pt x="1656372" y="1423923"/>
                  <a:pt x="1676400" y="1435267"/>
                  <a:pt x="1695450" y="1447967"/>
                </a:cubicBezTo>
                <a:lnTo>
                  <a:pt x="1724025" y="1467017"/>
                </a:lnTo>
                <a:lnTo>
                  <a:pt x="1752600" y="1486067"/>
                </a:lnTo>
                <a:cubicBezTo>
                  <a:pt x="1762125" y="1492417"/>
                  <a:pt x="1770315" y="1501497"/>
                  <a:pt x="1781175" y="1505117"/>
                </a:cubicBezTo>
                <a:cubicBezTo>
                  <a:pt x="1790700" y="1508292"/>
                  <a:pt x="1800973" y="1509766"/>
                  <a:pt x="1809750" y="1514642"/>
                </a:cubicBezTo>
                <a:cubicBezTo>
                  <a:pt x="1829764" y="1525761"/>
                  <a:pt x="1845180" y="1545502"/>
                  <a:pt x="1866900" y="1552742"/>
                </a:cubicBezTo>
                <a:cubicBezTo>
                  <a:pt x="1971113" y="1587480"/>
                  <a:pt x="1813263" y="1532078"/>
                  <a:pt x="1924050" y="1581317"/>
                </a:cubicBezTo>
                <a:cubicBezTo>
                  <a:pt x="1942400" y="1589472"/>
                  <a:pt x="1964492" y="1589228"/>
                  <a:pt x="1981200" y="1600367"/>
                </a:cubicBezTo>
                <a:cubicBezTo>
                  <a:pt x="1990725" y="1606717"/>
                  <a:pt x="1999314" y="1614768"/>
                  <a:pt x="2009775" y="1619417"/>
                </a:cubicBezTo>
                <a:cubicBezTo>
                  <a:pt x="2028125" y="1627572"/>
                  <a:pt x="2047875" y="1632117"/>
                  <a:pt x="2066925" y="1638467"/>
                </a:cubicBezTo>
                <a:lnTo>
                  <a:pt x="2095500" y="1647992"/>
                </a:ln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2FFECD34-C244-4906-9165-5F91186992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09" y="3809631"/>
            <a:ext cx="8096928" cy="2407194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69CF65B1-42D2-4F5C-9B91-3BD0041BD157}"/>
              </a:ext>
            </a:extLst>
          </p:cNvPr>
          <p:cNvSpPr txBox="1"/>
          <p:nvPr/>
        </p:nvSpPr>
        <p:spPr>
          <a:xfrm>
            <a:off x="6818260" y="6317684"/>
            <a:ext cx="1559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(US EPA, 1997)</a:t>
            </a:r>
            <a:endParaRPr lang="en-US" dirty="0"/>
          </a:p>
        </p:txBody>
      </p:sp>
      <p:sp>
        <p:nvSpPr>
          <p:cNvPr id="23" name="Datumsplatzhalter 3">
            <a:extLst>
              <a:ext uri="{FF2B5EF4-FFF2-40B4-BE49-F238E27FC236}">
                <a16:creationId xmlns:a16="http://schemas.microsoft.com/office/drawing/2014/main" id="{20F8980F-DC32-4420-8B09-4128BF646C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r>
              <a:rPr lang="en-US" dirty="0"/>
              <a:t>R. Rausch &amp; A. Guthke: Hands-On Groundwater Modeling - Exercises</a:t>
            </a:r>
          </a:p>
        </p:txBody>
      </p:sp>
    </p:spTree>
    <p:extLst>
      <p:ext uri="{BB962C8B-B14F-4D97-AF65-F5344CB8AC3E}">
        <p14:creationId xmlns:p14="http://schemas.microsoft.com/office/powerpoint/2010/main" val="860873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animBg="1"/>
      <p:bldP spid="3075" grpId="1" animBg="1"/>
      <p:bldP spid="8" grpId="0" animBg="1"/>
      <p:bldP spid="5" grpId="0" animBg="1"/>
      <p:bldP spid="6" grpId="0" animBg="1"/>
      <p:bldP spid="17" grpId="0"/>
      <p:bldP spid="19" grpId="0"/>
      <p:bldP spid="28" grpId="0"/>
      <p:bldP spid="29" grpId="0"/>
      <p:bldP spid="27" grpId="0" animBg="1"/>
      <p:bldP spid="27" grpId="1" animBg="1"/>
      <p:bldP spid="36" grpId="0" animBg="1"/>
      <p:bldP spid="36" grpId="1" animBg="1"/>
      <p:bldP spid="12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>
            <a:extLst>
              <a:ext uri="{FF2B5EF4-FFF2-40B4-BE49-F238E27FC236}">
                <a16:creationId xmlns:a16="http://schemas.microsoft.com/office/drawing/2014/main" id="{587C350C-CD54-4338-A752-F27E4BB12D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7989" y="1994875"/>
            <a:ext cx="4858925" cy="2632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Model grid</a:t>
            </a:r>
            <a:endParaRPr lang="en-US" dirty="0"/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18D413FA-A898-499A-8760-759E27D934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Groundwater Modeling - Exercises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8F11AAE6-5B44-47E5-88DC-CA14F39A2481}"/>
              </a:ext>
            </a:extLst>
          </p:cNvPr>
          <p:cNvSpPr txBox="1"/>
          <p:nvPr/>
        </p:nvSpPr>
        <p:spPr>
          <a:xfrm>
            <a:off x="6133955" y="1766597"/>
            <a:ext cx="22544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Observation wells: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alt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OW1 (145 m / 85 m)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OW2 (195 m / 85 m)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OW3 (245 m / 85 m) 	</a:t>
            </a:r>
          </a:p>
        </p:txBody>
      </p:sp>
      <p:cxnSp>
        <p:nvCxnSpPr>
          <p:cNvPr id="33" name="Gerade Verbindung mit Pfeil 32">
            <a:extLst>
              <a:ext uri="{FF2B5EF4-FFF2-40B4-BE49-F238E27FC236}">
                <a16:creationId xmlns:a16="http://schemas.microsoft.com/office/drawing/2014/main" id="{8AE9D752-ABE8-4E2C-A9D4-05CCDBC12E77}"/>
              </a:ext>
            </a:extLst>
          </p:cNvPr>
          <p:cNvCxnSpPr>
            <a:cxnSpLocks/>
          </p:cNvCxnSpPr>
          <p:nvPr/>
        </p:nvCxnSpPr>
        <p:spPr>
          <a:xfrm>
            <a:off x="5364088" y="1994874"/>
            <a:ext cx="0" cy="2632263"/>
          </a:xfrm>
          <a:prstGeom prst="straightConnector1">
            <a:avLst/>
          </a:prstGeom>
          <a:ln w="2540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9296C5B7-3870-47A6-9A3A-17F83B20BDA8}"/>
              </a:ext>
            </a:extLst>
          </p:cNvPr>
          <p:cNvCxnSpPr>
            <a:cxnSpLocks/>
          </p:cNvCxnSpPr>
          <p:nvPr/>
        </p:nvCxnSpPr>
        <p:spPr>
          <a:xfrm flipH="1">
            <a:off x="367989" y="4870988"/>
            <a:ext cx="4827190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feld 34">
            <a:extLst>
              <a:ext uri="{FF2B5EF4-FFF2-40B4-BE49-F238E27FC236}">
                <a16:creationId xmlns:a16="http://schemas.microsoft.com/office/drawing/2014/main" id="{27276D4F-D585-4404-9F33-5E308CBF864C}"/>
              </a:ext>
            </a:extLst>
          </p:cNvPr>
          <p:cNvSpPr txBox="1"/>
          <p:nvPr/>
        </p:nvSpPr>
        <p:spPr>
          <a:xfrm>
            <a:off x="1661770" y="4952561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31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cells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616F6272-02FF-4E41-87BC-DE186038454E}"/>
              </a:ext>
            </a:extLst>
          </p:cNvPr>
          <p:cNvSpPr txBox="1"/>
          <p:nvPr/>
        </p:nvSpPr>
        <p:spPr>
          <a:xfrm rot="16200000">
            <a:off x="4548443" y="3126339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17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cells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2F8A9F9-BD2B-4408-982E-76DD4F5266BD}"/>
              </a:ext>
            </a:extLst>
          </p:cNvPr>
          <p:cNvSpPr txBox="1"/>
          <p:nvPr/>
        </p:nvSpPr>
        <p:spPr>
          <a:xfrm>
            <a:off x="5068410" y="5307077"/>
            <a:ext cx="1561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∆x = ∆y = 10 m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9A28EF9F-B889-4E3E-8411-3EE6B5DE1F53}"/>
              </a:ext>
            </a:extLst>
          </p:cNvPr>
          <p:cNvSpPr/>
          <p:nvPr/>
        </p:nvSpPr>
        <p:spPr>
          <a:xfrm>
            <a:off x="905686" y="3520923"/>
            <a:ext cx="1506074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Injection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(95 m / 85 m)</a:t>
            </a:r>
            <a:b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= (10/9)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596814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Results: Steady-state flow field</a:t>
            </a:r>
            <a:endParaRPr lang="en-US" dirty="0"/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18D413FA-A898-499A-8760-759E27D934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Groundwater Modeling - Exercises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51F0C00-A860-4511-81C0-E126C07003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596" y="1844824"/>
            <a:ext cx="7272808" cy="3992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89733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Transport model setup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467544" y="5445224"/>
            <a:ext cx="8219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Compute the development of the contaminant plume for 400 days. Compare the breakthrough curves [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mg/l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] at the three observation wells and visualize the spatial distribution of concentration levels at steady-state conditions.</a:t>
            </a:r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18D413FA-A898-499A-8760-759E27D934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Groundwater Modeling - Exercises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8F11AAE6-5B44-47E5-88DC-CA14F39A2481}"/>
              </a:ext>
            </a:extLst>
          </p:cNvPr>
          <p:cNvSpPr txBox="1"/>
          <p:nvPr/>
        </p:nvSpPr>
        <p:spPr>
          <a:xfrm>
            <a:off x="5399396" y="2057680"/>
            <a:ext cx="352839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Transport: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Effective porosity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</a:t>
            </a:r>
            <a:r>
              <a:rPr kumimoji="0" lang="en-US" sz="1800" b="0" i="0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= 0.1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Conservative tracer </a:t>
            </a:r>
            <a:b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(no adsorption, no decay)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Longitudinal dispersivity α</a:t>
            </a:r>
            <a:r>
              <a:rPr kumimoji="0" lang="en-US" altLang="de-DE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</a:t>
            </a: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= 10 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Transverse dispersivity    α</a:t>
            </a:r>
            <a:r>
              <a:rPr kumimoji="0" lang="en-US" altLang="de-DE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</a:t>
            </a:r>
            <a:r>
              <a:rPr kumimoji="0" lang="en-US" alt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= 1 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Injection rate M = 1 kg/d</a:t>
            </a:r>
            <a:endParaRPr kumimoji="0" lang="en-US" alt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53F99CC-245C-41C7-90A7-5AB3DE7581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11" y="2039227"/>
            <a:ext cx="4529757" cy="2819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52740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Results: Breakthrough curves</a:t>
            </a:r>
            <a:endParaRPr lang="en-US" dirty="0"/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18D413FA-A898-499A-8760-759E27D934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Groundwater Modeling - Exercises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F14FA4C-164D-4959-9B6D-5946554E23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342" y="1844824"/>
            <a:ext cx="5525316" cy="3794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28967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AF14FA4C-164D-4959-9B6D-5946554E23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9691" y="2132856"/>
            <a:ext cx="5544617" cy="3027777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35481A6E-9D3C-4DB4-8635-FC96D7B732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5518" y="2137587"/>
            <a:ext cx="5544617" cy="3018315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FDB9C6EB-582E-47A9-9519-6F4DC6A8A0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8898" y="2147049"/>
            <a:ext cx="5517857" cy="3018315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DD4423F7-8CBF-40A1-91D2-A975401EA8A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629" y="2147049"/>
            <a:ext cx="5535154" cy="301831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Results: Contaminant </a:t>
            </a:r>
            <a:r>
              <a:rPr lang="pt-BR"/>
              <a:t>plume evolving </a:t>
            </a:r>
            <a:r>
              <a:rPr lang="pt-BR" dirty="0"/>
              <a:t>over 400 days</a:t>
            </a:r>
            <a:endParaRPr lang="en-US" dirty="0"/>
          </a:p>
        </p:txBody>
      </p:sp>
      <p:sp>
        <p:nvSpPr>
          <p:cNvPr id="18" name="Datumsplatzhalter 3">
            <a:extLst>
              <a:ext uri="{FF2B5EF4-FFF2-40B4-BE49-F238E27FC236}">
                <a16:creationId xmlns:a16="http://schemas.microsoft.com/office/drawing/2014/main" id="{18D413FA-A898-499A-8760-759E27D934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Groundwater Modeling - Exercises</a:t>
            </a:r>
          </a:p>
        </p:txBody>
      </p:sp>
    </p:spTree>
    <p:extLst>
      <p:ext uri="{BB962C8B-B14F-4D97-AF65-F5344CB8AC3E}">
        <p14:creationId xmlns:p14="http://schemas.microsoft.com/office/powerpoint/2010/main" val="320868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Summary / Lessons learned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BA603876-9C35-43C3-809C-CDCC812D94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sz="2400" dirty="0"/>
              <a:t>Exercises: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200" dirty="0"/>
              <a:t>Lens (steady state, confined aquifer)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200" dirty="0"/>
              <a:t>Heterogeneous aquifer (steady state, confined aquifer)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200" dirty="0"/>
              <a:t>Excavation pit (steady state/transient, unconfined aquifer)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200" dirty="0"/>
              <a:t>Well catchment (steady state, confined aquifer)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200" dirty="0"/>
              <a:t>River leakage (steady state, unconfined aquifer)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200" dirty="0"/>
              <a:t>Time-variant groundwater recharge (transient, confined </a:t>
            </a:r>
            <a:r>
              <a:rPr lang="en-US" sz="2200" dirty="0" err="1"/>
              <a:t>aqu</a:t>
            </a:r>
            <a:r>
              <a:rPr lang="en-US" sz="2200" dirty="0"/>
              <a:t>.)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200" dirty="0"/>
              <a:t>Calibration (steady state, confined aquifer)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200" dirty="0"/>
              <a:t>Solute transport (steady state flow/transient transport, confined aquifer)</a:t>
            </a:r>
          </a:p>
          <a:p>
            <a:pPr marL="914400" lvl="1" indent="-457200">
              <a:buFont typeface="+mj-lt"/>
              <a:buAutoNum type="arabicPeriod"/>
            </a:pPr>
            <a:endParaRPr lang="en-US" sz="22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1EE4166C-6EEA-4F2F-9CD3-BB7151D0D0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Groundwater Modeling - Exercises</a:t>
            </a:r>
          </a:p>
        </p:txBody>
      </p:sp>
    </p:spTree>
    <p:extLst>
      <p:ext uri="{BB962C8B-B14F-4D97-AF65-F5344CB8AC3E}">
        <p14:creationId xmlns:p14="http://schemas.microsoft.com/office/powerpoint/2010/main" val="83148926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Aquifer types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BA603876-9C35-43C3-809C-CDCC812D94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sz="2400" dirty="0"/>
              <a:t>Confined aquifers: </a:t>
            </a:r>
            <a:endParaRPr lang="en-US" dirty="0"/>
          </a:p>
          <a:p>
            <a:pPr lvl="1"/>
            <a:r>
              <a:rPr lang="en-US" sz="2200" dirty="0"/>
              <a:t>User specified transmissivity and storage coefficient</a:t>
            </a:r>
          </a:p>
          <a:p>
            <a:pPr lvl="1"/>
            <a:endParaRPr lang="en-US" dirty="0"/>
          </a:p>
          <a:p>
            <a:r>
              <a:rPr lang="en-US" sz="2400" dirty="0"/>
              <a:t>Unconfined aquifers:</a:t>
            </a:r>
          </a:p>
          <a:p>
            <a:pPr lvl="1"/>
            <a:r>
              <a:rPr lang="en-US" sz="2200" dirty="0"/>
              <a:t>Calculated transmissivity -&gt; specify hydraulic conductivity</a:t>
            </a:r>
          </a:p>
          <a:p>
            <a:pPr lvl="1"/>
            <a:r>
              <a:rPr lang="en-US" sz="2200" dirty="0"/>
              <a:t>Specific yield</a:t>
            </a:r>
          </a:p>
          <a:p>
            <a:pPr lvl="1"/>
            <a:endParaRPr lang="en-US" sz="22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1EE4166C-6EEA-4F2F-9CD3-BB7151D0D0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Groundwater Modeling - Exercises</a:t>
            </a:r>
          </a:p>
        </p:txBody>
      </p:sp>
    </p:spTree>
    <p:extLst>
      <p:ext uri="{BB962C8B-B14F-4D97-AF65-F5344CB8AC3E}">
        <p14:creationId xmlns:p14="http://schemas.microsoft.com/office/powerpoint/2010/main" val="98438464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Time parameters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BA603876-9C35-43C3-809C-CDCC812D94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sz="2400" dirty="0"/>
              <a:t>For steady state calculations:</a:t>
            </a:r>
            <a:endParaRPr lang="en-US" dirty="0"/>
          </a:p>
          <a:p>
            <a:pPr lvl="1"/>
            <a:r>
              <a:rPr lang="en-US" sz="2200" dirty="0"/>
              <a:t>No specification of total time</a:t>
            </a:r>
          </a:p>
          <a:p>
            <a:pPr lvl="1"/>
            <a:r>
              <a:rPr lang="en-US" sz="2200" dirty="0"/>
              <a:t>Storage coefficient, … not needed</a:t>
            </a:r>
          </a:p>
          <a:p>
            <a:pPr lvl="1"/>
            <a:r>
              <a:rPr lang="en-US" sz="2200" dirty="0"/>
              <a:t>Initial conditions are only relevant for the iterative solver</a:t>
            </a:r>
          </a:p>
          <a:p>
            <a:r>
              <a:rPr lang="en-US" sz="2400" dirty="0"/>
              <a:t>For transient conditions:</a:t>
            </a:r>
          </a:p>
          <a:p>
            <a:pPr lvl="1"/>
            <a:r>
              <a:rPr lang="en-US" sz="2200" dirty="0"/>
              <a:t>Specify total time and time steps in correct units</a:t>
            </a:r>
          </a:p>
          <a:p>
            <a:pPr lvl="1"/>
            <a:r>
              <a:rPr lang="en-US" sz="2200" dirty="0"/>
              <a:t>Assign meaningful initial conditions (e.g., from steady-state calculation)</a:t>
            </a:r>
          </a:p>
          <a:p>
            <a:pPr lvl="1"/>
            <a:r>
              <a:rPr lang="en-US" sz="2200" dirty="0"/>
              <a:t>Make sure that you look at the results of the intended time step!</a:t>
            </a:r>
          </a:p>
          <a:p>
            <a:pPr lvl="1"/>
            <a:endParaRPr lang="en-US" sz="22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1EE4166C-6EEA-4F2F-9CD3-BB7151D0D0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Groundwater Modeling - Exercises</a:t>
            </a:r>
          </a:p>
        </p:txBody>
      </p:sp>
    </p:spTree>
    <p:extLst>
      <p:ext uri="{BB962C8B-B14F-4D97-AF65-F5344CB8AC3E}">
        <p14:creationId xmlns:p14="http://schemas.microsoft.com/office/powerpoint/2010/main" val="46439216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Boundary conditions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BA603876-9C35-43C3-809C-CDCC812D94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err="1"/>
              <a:t>Dirichlet</a:t>
            </a:r>
            <a:r>
              <a:rPr lang="en-US" sz="2400" dirty="0"/>
              <a:t> (1st type): prescribed head</a:t>
            </a:r>
          </a:p>
          <a:p>
            <a:endParaRPr lang="en-US" sz="2400" dirty="0"/>
          </a:p>
          <a:p>
            <a:r>
              <a:rPr lang="en-US" sz="2400" dirty="0"/>
              <a:t>Neumann (2nd type): specified flux</a:t>
            </a:r>
          </a:p>
          <a:p>
            <a:endParaRPr lang="en-US" sz="2400" dirty="0"/>
          </a:p>
          <a:p>
            <a:r>
              <a:rPr lang="en-US" sz="2400" dirty="0"/>
              <a:t>Cauchy (3rd type): leakage</a:t>
            </a:r>
          </a:p>
          <a:p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Investigate and understand the impact of the chosen boundary conditions on modeling results (and, e.g., calibration strategy)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1EE4166C-6EEA-4F2F-9CD3-BB7151D0D0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Groundwater Modeling - Exercises</a:t>
            </a:r>
          </a:p>
        </p:txBody>
      </p:sp>
    </p:spTree>
    <p:extLst>
      <p:ext uri="{BB962C8B-B14F-4D97-AF65-F5344CB8AC3E}">
        <p14:creationId xmlns:p14="http://schemas.microsoft.com/office/powerpoint/2010/main" val="99445955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Model setup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BA603876-9C35-43C3-809C-CDCC812D94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sz="2400" dirty="0"/>
              <a:t>Watch out for units – be consistent throughout the whole data input process!</a:t>
            </a:r>
          </a:p>
          <a:p>
            <a:endParaRPr lang="en-US" sz="2400" dirty="0"/>
          </a:p>
          <a:p>
            <a:r>
              <a:rPr lang="en-US" sz="2400" dirty="0"/>
              <a:t>Check the units that the program expects</a:t>
            </a:r>
          </a:p>
          <a:p>
            <a:endParaRPr lang="en-US" sz="2400" dirty="0"/>
          </a:p>
          <a:p>
            <a:r>
              <a:rPr lang="en-US" sz="2400" dirty="0"/>
              <a:t>Examples: </a:t>
            </a:r>
          </a:p>
          <a:p>
            <a:pPr lvl="1"/>
            <a:r>
              <a:rPr lang="en-US" sz="2200" dirty="0"/>
              <a:t>Transmissivity [e.g., m²/s]</a:t>
            </a:r>
          </a:p>
          <a:p>
            <a:pPr lvl="1"/>
            <a:r>
              <a:rPr lang="en-US" sz="2200" dirty="0"/>
              <a:t>Well abstraction rates [</a:t>
            </a:r>
            <a:r>
              <a:rPr lang="en-US" sz="2200" dirty="0">
                <a:sym typeface="Wingdings" panose="05000000000000000000" pitchFamily="2" charset="2"/>
              </a:rPr>
              <a:t> </a:t>
            </a:r>
            <a:r>
              <a:rPr lang="en-US" sz="2200" dirty="0"/>
              <a:t>m³/s]</a:t>
            </a:r>
          </a:p>
          <a:p>
            <a:pPr lvl="1"/>
            <a:r>
              <a:rPr lang="en-US" sz="2200" dirty="0"/>
              <a:t>Recharge rates [</a:t>
            </a:r>
            <a:r>
              <a:rPr lang="en-US" sz="2200" dirty="0">
                <a:sym typeface="Wingdings" panose="05000000000000000000" pitchFamily="2" charset="2"/>
              </a:rPr>
              <a:t> m/s]</a:t>
            </a:r>
            <a:endParaRPr lang="en-US" sz="22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1EE4166C-6EEA-4F2F-9CD3-BB7151D0D0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Groundwater Modeling - Exercises</a:t>
            </a:r>
          </a:p>
        </p:txBody>
      </p:sp>
    </p:spTree>
    <p:extLst>
      <p:ext uri="{BB962C8B-B14F-4D97-AF65-F5344CB8AC3E}">
        <p14:creationId xmlns:p14="http://schemas.microsoft.com/office/powerpoint/2010/main" val="2136921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Model setup</a:t>
            </a:r>
            <a:endParaRPr lang="en-US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D82EB93-5B51-4D91-ADD0-7BAAA0E85C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7638"/>
            <a:ext cx="8363272" cy="4963690"/>
          </a:xfrm>
        </p:spPr>
        <p:txBody>
          <a:bodyPr>
            <a:normAutofit/>
          </a:bodyPr>
          <a:lstStyle/>
          <a:p>
            <a:r>
              <a:rPr lang="en-GB" sz="2400" dirty="0"/>
              <a:t>Steady state</a:t>
            </a:r>
          </a:p>
          <a:p>
            <a:r>
              <a:rPr lang="en-GB" sz="2400" dirty="0"/>
              <a:t>Confined aquifer</a:t>
            </a:r>
          </a:p>
          <a:p>
            <a:r>
              <a:rPr lang="en-GB" sz="2400" dirty="0"/>
              <a:t>Isotropic K</a:t>
            </a:r>
          </a:p>
          <a:p>
            <a:r>
              <a:rPr lang="en-GB" sz="2400" dirty="0"/>
              <a:t>Aquifer thickness </a:t>
            </a:r>
            <a:br>
              <a:rPr lang="en-GB" sz="2400" dirty="0"/>
            </a:br>
            <a:r>
              <a:rPr lang="en-GB" sz="2400" dirty="0"/>
              <a:t>= 10 m</a:t>
            </a:r>
          </a:p>
          <a:p>
            <a:r>
              <a:rPr lang="en-GB" sz="2400" dirty="0"/>
              <a:t>Discretization:</a:t>
            </a:r>
            <a:br>
              <a:rPr lang="en-GB" sz="2400" dirty="0"/>
            </a:br>
            <a:r>
              <a:rPr lang="en-GB" sz="2400" dirty="0"/>
              <a:t>∆x = ∆y = 50 m ,</a:t>
            </a:r>
            <a:br>
              <a:rPr lang="en-GB" sz="2400" dirty="0"/>
            </a:br>
            <a:r>
              <a:rPr lang="en-GB" sz="2400" dirty="0" err="1"/>
              <a:t>Nx</a:t>
            </a:r>
            <a:r>
              <a:rPr lang="en-GB" sz="2400" dirty="0"/>
              <a:t> = 21, </a:t>
            </a:r>
            <a:r>
              <a:rPr lang="en-GB" sz="2400" dirty="0" err="1"/>
              <a:t>Ny</a:t>
            </a:r>
            <a:r>
              <a:rPr lang="en-GB" sz="2400" dirty="0"/>
              <a:t> = 12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/>
              <a:t>Now keep </a:t>
            </a:r>
            <a:r>
              <a:rPr lang="en-GB" sz="2400" dirty="0" err="1"/>
              <a:t>T</a:t>
            </a:r>
            <a:r>
              <a:rPr lang="en-GB" sz="2400" baseline="-25000" dirty="0" err="1"/>
              <a:t>centre</a:t>
            </a:r>
            <a:r>
              <a:rPr lang="en-GB" sz="2400" dirty="0"/>
              <a:t> = 0.001 (Case 2) m²/s, but set T = 0.0001 m²/s (Case 3). Compare to results of Case 1 and discuss.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/>
          </a:p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31840" y="1533411"/>
            <a:ext cx="5809391" cy="3047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6A79A409-9937-4AC8-AF75-A1BB579CBE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r>
              <a:rPr lang="en-US" dirty="0"/>
              <a:t>R. Rausch &amp; A. Guthke: Hands-On Groundwater Modeling - Exercises</a:t>
            </a:r>
          </a:p>
        </p:txBody>
      </p:sp>
    </p:spTree>
    <p:extLst>
      <p:ext uri="{BB962C8B-B14F-4D97-AF65-F5344CB8AC3E}">
        <p14:creationId xmlns:p14="http://schemas.microsoft.com/office/powerpoint/2010/main" val="169831984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Model calibration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BA603876-9C35-43C3-809C-CDCC812D94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sz="2400" dirty="0"/>
              <a:t>From </a:t>
            </a:r>
            <a:r>
              <a:rPr lang="en-US" sz="2400" dirty="0" err="1"/>
              <a:t>Dirichlet</a:t>
            </a:r>
            <a:r>
              <a:rPr lang="en-US" sz="2400" dirty="0"/>
              <a:t> boundary conditions, only contrasts in T can be identified (to some degree)</a:t>
            </a:r>
          </a:p>
          <a:p>
            <a:endParaRPr lang="en-US" sz="2400" dirty="0"/>
          </a:p>
          <a:p>
            <a:r>
              <a:rPr lang="en-US" sz="2400" dirty="0"/>
              <a:t>To calibrate absolute values of T, you need a specified flux!</a:t>
            </a:r>
          </a:p>
          <a:p>
            <a:endParaRPr lang="en-US" sz="2400" dirty="0"/>
          </a:p>
          <a:p>
            <a:r>
              <a:rPr lang="en-US" sz="2400" dirty="0"/>
              <a:t>Document each change in model parameters and the resulting changes in model results properly </a:t>
            </a:r>
          </a:p>
          <a:p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Perform a systematic sensitivity analysis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1EE4166C-6EEA-4F2F-9CD3-BB7151D0D0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Groundwater Modeling - Exercises</a:t>
            </a:r>
          </a:p>
        </p:txBody>
      </p:sp>
    </p:spTree>
    <p:extLst>
      <p:ext uri="{BB962C8B-B14F-4D97-AF65-F5344CB8AC3E}">
        <p14:creationId xmlns:p14="http://schemas.microsoft.com/office/powerpoint/2010/main" val="3447214114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Plausibility checks for model results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BA603876-9C35-43C3-809C-CDCC812D94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sz="2400" dirty="0"/>
              <a:t>Interpret the water budget</a:t>
            </a:r>
          </a:p>
          <a:p>
            <a:endParaRPr lang="en-US" sz="2400" dirty="0"/>
          </a:p>
          <a:p>
            <a:r>
              <a:rPr lang="en-US" sz="2400" dirty="0"/>
              <a:t>Interpret piezometric head distribution, velocity vectors and streamlines (they have to „match“!)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1EE4166C-6EEA-4F2F-9CD3-BB7151D0D0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Groundwater Modeling - Exercises</a:t>
            </a:r>
          </a:p>
        </p:txBody>
      </p:sp>
    </p:spTree>
    <p:extLst>
      <p:ext uri="{BB962C8B-B14F-4D97-AF65-F5344CB8AC3E}">
        <p14:creationId xmlns:p14="http://schemas.microsoft.com/office/powerpoint/2010/main" val="1820835249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Averaging of fluxes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BA603876-9C35-43C3-809C-CDCC812D94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sz="2400" dirty="0"/>
              <a:t>Zones of different transmissivity parallel to flow direction: arithmetic mean </a:t>
            </a:r>
          </a:p>
          <a:p>
            <a:endParaRPr lang="en-US" sz="2400" dirty="0"/>
          </a:p>
          <a:p>
            <a:r>
              <a:rPr lang="en-US" sz="2400" dirty="0"/>
              <a:t>Zones of different transmissivity perpendicular to flow direction: harmonic mean (zero flux constraint!)</a:t>
            </a:r>
          </a:p>
          <a:p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/>
              <a:t>Anisotropy: vertical conductivity typically much lower than horizontal conductivity</a:t>
            </a:r>
          </a:p>
          <a:p>
            <a:endParaRPr lang="de-DE" sz="2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1EE4166C-6EEA-4F2F-9CD3-BB7151D0D0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Rausch &amp; A. Guthke: Hands-On Groundwater Modeling - Exercises</a:t>
            </a:r>
          </a:p>
        </p:txBody>
      </p:sp>
    </p:spTree>
    <p:extLst>
      <p:ext uri="{BB962C8B-B14F-4D97-AF65-F5344CB8AC3E}">
        <p14:creationId xmlns:p14="http://schemas.microsoft.com/office/powerpoint/2010/main" val="29198280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8A6660-F335-4029-9A5F-DA9657985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Lessons learned – boundary conditions	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A2CAE4E-6F37-4CBF-B01B-78303B24C9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400" dirty="0"/>
              <a:t>The resulting spatial head distribution only depends on the contrast between T and </a:t>
            </a:r>
            <a:r>
              <a:rPr lang="en-GB" sz="2400" dirty="0" err="1"/>
              <a:t>T</a:t>
            </a:r>
            <a:r>
              <a:rPr lang="en-GB" sz="2400" baseline="-25000" dirty="0" err="1"/>
              <a:t>centre</a:t>
            </a:r>
            <a:r>
              <a:rPr lang="en-GB" sz="2400" baseline="-25000" dirty="0"/>
              <a:t> </a:t>
            </a:r>
            <a:r>
              <a:rPr lang="en-GB" sz="2400" dirty="0"/>
              <a:t>!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/>
              <a:t>This has implications for flow model calibration: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Calibration = fitting model parameters to observed data (here: head)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Without a flux boundary condition, calibration results</a:t>
            </a:r>
            <a:br>
              <a:rPr lang="en-GB" dirty="0"/>
            </a:br>
            <a:r>
              <a:rPr lang="en-GB" dirty="0"/>
              <a:t>(= optimal parameter values) will not be unique!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To properly constrain a flow model, you need a flux measurement (which can be hard to obtain)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Therefore very important: Check the water balance for plausibility!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36188E2-6A8D-450B-8C0E-3FFA8CE447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r>
              <a:rPr lang="en-US" dirty="0"/>
              <a:t>R. Rausch &amp; A. Guthke: Hands-On Groundwater Modeling - Exercises</a:t>
            </a:r>
          </a:p>
        </p:txBody>
      </p:sp>
    </p:spTree>
    <p:extLst>
      <p:ext uri="{BB962C8B-B14F-4D97-AF65-F5344CB8AC3E}">
        <p14:creationId xmlns:p14="http://schemas.microsoft.com/office/powerpoint/2010/main" val="4209408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Model setup</a:t>
            </a:r>
            <a:endParaRPr lang="en-US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D82EB93-5B51-4D91-ADD0-7BAAA0E85C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7638"/>
            <a:ext cx="8363272" cy="4963690"/>
          </a:xfrm>
        </p:spPr>
        <p:txBody>
          <a:bodyPr>
            <a:normAutofit/>
          </a:bodyPr>
          <a:lstStyle/>
          <a:p>
            <a:r>
              <a:rPr lang="en-GB" sz="2400" dirty="0"/>
              <a:t>Steady state</a:t>
            </a:r>
          </a:p>
          <a:p>
            <a:r>
              <a:rPr lang="en-GB" sz="2400" dirty="0"/>
              <a:t>Confined aquifer</a:t>
            </a:r>
          </a:p>
          <a:p>
            <a:r>
              <a:rPr lang="en-GB" sz="2400" dirty="0"/>
              <a:t>Isotropic K</a:t>
            </a:r>
          </a:p>
          <a:p>
            <a:r>
              <a:rPr lang="en-GB" sz="2400" dirty="0"/>
              <a:t>Aquifer thickness </a:t>
            </a:r>
            <a:br>
              <a:rPr lang="en-GB" sz="2400" dirty="0"/>
            </a:br>
            <a:r>
              <a:rPr lang="en-GB" sz="2400" dirty="0"/>
              <a:t>= 10 m</a:t>
            </a:r>
          </a:p>
          <a:p>
            <a:r>
              <a:rPr lang="en-GB" sz="2400" dirty="0"/>
              <a:t>Discretization:</a:t>
            </a:r>
            <a:br>
              <a:rPr lang="en-GB" sz="2400" dirty="0"/>
            </a:br>
            <a:r>
              <a:rPr lang="en-GB" sz="2400" dirty="0"/>
              <a:t>∆x = ∆y = 50 m</a:t>
            </a:r>
          </a:p>
          <a:p>
            <a:endParaRPr lang="en-GB" sz="2400" dirty="0"/>
          </a:p>
          <a:p>
            <a:pPr>
              <a:buFont typeface="Wingdings" panose="05000000000000000000" pitchFamily="2" charset="2"/>
              <a:buChar char="Ø"/>
            </a:pPr>
            <a:endParaRPr lang="en-GB" sz="2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/>
              <a:t>Set T back to 0.01 m²/s and further reduce </a:t>
            </a:r>
            <a:r>
              <a:rPr lang="en-GB" sz="2400" dirty="0" err="1"/>
              <a:t>T</a:t>
            </a:r>
            <a:r>
              <a:rPr lang="en-GB" sz="2400" baseline="-25000" dirty="0" err="1"/>
              <a:t>centre</a:t>
            </a:r>
            <a:r>
              <a:rPr lang="en-GB" sz="2400" dirty="0"/>
              <a:t> to 0.00001 m²/s (↓↓, Case 4). Compare to Case 2 and discuss the result.</a:t>
            </a:r>
          </a:p>
          <a:p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31840" y="1533411"/>
            <a:ext cx="5809391" cy="3047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A79666F7-E928-439B-8306-DC9F5522A2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5122912" cy="365125"/>
          </a:xfrm>
        </p:spPr>
        <p:txBody>
          <a:bodyPr/>
          <a:lstStyle/>
          <a:p>
            <a:r>
              <a:rPr lang="en-US" dirty="0"/>
              <a:t>R. Rausch &amp; A. Guthke: Hands-On Groundwater Modeling - Exercises</a:t>
            </a:r>
          </a:p>
        </p:txBody>
      </p:sp>
    </p:spTree>
    <p:extLst>
      <p:ext uri="{BB962C8B-B14F-4D97-AF65-F5344CB8AC3E}">
        <p14:creationId xmlns:p14="http://schemas.microsoft.com/office/powerpoint/2010/main" val="955556123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3064</Words>
  <Application>Microsoft Office PowerPoint</Application>
  <PresentationFormat>On-screen Show (4:3)</PresentationFormat>
  <Paragraphs>574</Paragraphs>
  <Slides>72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72</vt:i4>
      </vt:variant>
    </vt:vector>
  </HeadingPairs>
  <TitlesOfParts>
    <vt:vector size="86" baseType="lpstr">
      <vt:lpstr>Arial</vt:lpstr>
      <vt:lpstr>Calibri</vt:lpstr>
      <vt:lpstr>Cambria Math</vt:lpstr>
      <vt:lpstr>Wingdings</vt:lpstr>
      <vt:lpstr>Larissa</vt:lpstr>
      <vt:lpstr>1_Larissa</vt:lpstr>
      <vt:lpstr>2_Larissa</vt:lpstr>
      <vt:lpstr>3_Larissa</vt:lpstr>
      <vt:lpstr>4_Larissa</vt:lpstr>
      <vt:lpstr>5_Larissa</vt:lpstr>
      <vt:lpstr>6_Larissa</vt:lpstr>
      <vt:lpstr>7_Larissa</vt:lpstr>
      <vt:lpstr>8_Larissa</vt:lpstr>
      <vt:lpstr>9_Larissa</vt:lpstr>
      <vt:lpstr>Hands-On Groundwater Modeling: Exercises  Randolf Rausch &amp; Anneli Guthke</vt:lpstr>
      <vt:lpstr>Exercise 1: Lens</vt:lpstr>
      <vt:lpstr>Model setup</vt:lpstr>
      <vt:lpstr>Results: Spatial head distribution and streamlines</vt:lpstr>
      <vt:lpstr>Lessons learned – capture zones</vt:lpstr>
      <vt:lpstr>Lessons learned – remediation problem</vt:lpstr>
      <vt:lpstr>Model setup</vt:lpstr>
      <vt:lpstr>Lessons learned – boundary conditions </vt:lpstr>
      <vt:lpstr>Model setup</vt:lpstr>
      <vt:lpstr>Results: Sensitivity problem</vt:lpstr>
      <vt:lpstr>Exercise 2: Heterogeneous aquifer</vt:lpstr>
      <vt:lpstr>Model setup</vt:lpstr>
      <vt:lpstr>Results: Spatial head distribution and discharge</vt:lpstr>
      <vt:lpstr>Average hydraulic conductivity – case A</vt:lpstr>
      <vt:lpstr>Average hydraulic conductivity – case B</vt:lpstr>
      <vt:lpstr>Lessons learned – anisotropy </vt:lpstr>
      <vt:lpstr>Lessons learned – anisotropy </vt:lpstr>
      <vt:lpstr>Lessons learned – scales</vt:lpstr>
      <vt:lpstr>Lessons learned – averaging conductivities</vt:lpstr>
      <vt:lpstr>Lessons learned – averaging conductivities</vt:lpstr>
      <vt:lpstr>Lessons learned – averaging conductivities</vt:lpstr>
      <vt:lpstr>Exercise 3: Excavation pit</vt:lpstr>
      <vt:lpstr>Model setup</vt:lpstr>
      <vt:lpstr>Model grid</vt:lpstr>
      <vt:lpstr>Results: Spatial head distribution</vt:lpstr>
      <vt:lpstr>Model setup</vt:lpstr>
      <vt:lpstr>Initial conditions</vt:lpstr>
      <vt:lpstr>Model setup</vt:lpstr>
      <vt:lpstr>Results: Spatial head distribution </vt:lpstr>
      <vt:lpstr>Results: Head time series </vt:lpstr>
      <vt:lpstr>Exercise 4: Pumping well catchment</vt:lpstr>
      <vt:lpstr>Model setup</vt:lpstr>
      <vt:lpstr>Model grid</vt:lpstr>
      <vt:lpstr>Results: Spatial head distribution</vt:lpstr>
      <vt:lpstr>Results: Pumping well catchment</vt:lpstr>
      <vt:lpstr>Results: Isochrones</vt:lpstr>
      <vt:lpstr>Exercise 5: River leakage</vt:lpstr>
      <vt:lpstr>Model setup</vt:lpstr>
      <vt:lpstr>Model grid</vt:lpstr>
      <vt:lpstr>River leakage in Modflow</vt:lpstr>
      <vt:lpstr>Results: Spatial head distribution</vt:lpstr>
      <vt:lpstr>Results: Water budget</vt:lpstr>
      <vt:lpstr>Exercise 6: Time-variant recharge</vt:lpstr>
      <vt:lpstr>Model setup</vt:lpstr>
      <vt:lpstr>Model grid</vt:lpstr>
      <vt:lpstr>Time-variant groundwater recharge</vt:lpstr>
      <vt:lpstr>Initial conditions</vt:lpstr>
      <vt:lpstr>Results: Head time series </vt:lpstr>
      <vt:lpstr>Results: Head time series </vt:lpstr>
      <vt:lpstr>Exercise 7: Parameter calibration</vt:lpstr>
      <vt:lpstr>Model setup</vt:lpstr>
      <vt:lpstr>Model grid</vt:lpstr>
      <vt:lpstr>Parameter zonation</vt:lpstr>
      <vt:lpstr>Results: Scatter diagram before, ...</vt:lpstr>
      <vt:lpstr>Results: ... during... </vt:lpstr>
      <vt:lpstr>Results: ... and after calibration</vt:lpstr>
      <vt:lpstr>Results: Head distribution and well catchment</vt:lpstr>
      <vt:lpstr>Exercise 8: Solute transport</vt:lpstr>
      <vt:lpstr>Flow model setup</vt:lpstr>
      <vt:lpstr>Model grid</vt:lpstr>
      <vt:lpstr>Results: Steady-state flow field</vt:lpstr>
      <vt:lpstr>Transport model setup</vt:lpstr>
      <vt:lpstr>Results: Breakthrough curves</vt:lpstr>
      <vt:lpstr>Results: Contaminant plume evolving over 400 days</vt:lpstr>
      <vt:lpstr>Summary / Lessons learned</vt:lpstr>
      <vt:lpstr>Aquifer types</vt:lpstr>
      <vt:lpstr>Time parameters</vt:lpstr>
      <vt:lpstr>Boundary conditions</vt:lpstr>
      <vt:lpstr>Model setup</vt:lpstr>
      <vt:lpstr>Model calibration</vt:lpstr>
      <vt:lpstr>Plausibility checks for model results</vt:lpstr>
      <vt:lpstr>Averaging of fluxes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2018-10-29T19:43:44Z</dcterms:created>
  <dcterms:modified xsi:type="dcterms:W3CDTF">2018-11-23T07:06:37Z</dcterms:modified>
  <cp:contentStatus/>
</cp:coreProperties>
</file>