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2" r:id="rId1"/>
  </p:sldMasterIdLst>
  <p:notesMasterIdLst>
    <p:notesMasterId r:id="rId71"/>
  </p:notesMasterIdLst>
  <p:sldIdLst>
    <p:sldId id="694" r:id="rId2"/>
    <p:sldId id="712" r:id="rId3"/>
    <p:sldId id="706" r:id="rId4"/>
    <p:sldId id="707" r:id="rId5"/>
    <p:sldId id="708" r:id="rId6"/>
    <p:sldId id="709" r:id="rId7"/>
    <p:sldId id="344" r:id="rId8"/>
    <p:sldId id="387" r:id="rId9"/>
    <p:sldId id="394" r:id="rId10"/>
    <p:sldId id="390" r:id="rId11"/>
    <p:sldId id="393" r:id="rId12"/>
    <p:sldId id="395" r:id="rId13"/>
    <p:sldId id="396" r:id="rId14"/>
    <p:sldId id="705" r:id="rId15"/>
    <p:sldId id="699" r:id="rId16"/>
    <p:sldId id="695" r:id="rId17"/>
    <p:sldId id="696" r:id="rId18"/>
    <p:sldId id="697" r:id="rId19"/>
    <p:sldId id="698" r:id="rId20"/>
    <p:sldId id="700" r:id="rId21"/>
    <p:sldId id="701" r:id="rId22"/>
    <p:sldId id="702" r:id="rId23"/>
    <p:sldId id="703" r:id="rId24"/>
    <p:sldId id="704" r:id="rId25"/>
    <p:sldId id="710" r:id="rId26"/>
    <p:sldId id="300" r:id="rId27"/>
    <p:sldId id="257" r:id="rId28"/>
    <p:sldId id="277" r:id="rId29"/>
    <p:sldId id="299" r:id="rId30"/>
    <p:sldId id="278" r:id="rId31"/>
    <p:sldId id="258" r:id="rId32"/>
    <p:sldId id="259" r:id="rId33"/>
    <p:sldId id="279" r:id="rId34"/>
    <p:sldId id="261" r:id="rId35"/>
    <p:sldId id="263" r:id="rId36"/>
    <p:sldId id="269" r:id="rId37"/>
    <p:sldId id="268" r:id="rId38"/>
    <p:sldId id="265" r:id="rId39"/>
    <p:sldId id="267" r:id="rId40"/>
    <p:sldId id="266" r:id="rId41"/>
    <p:sldId id="301" r:id="rId42"/>
    <p:sldId id="270" r:id="rId43"/>
    <p:sldId id="271" r:id="rId44"/>
    <p:sldId id="272" r:id="rId45"/>
    <p:sldId id="285" r:id="rId46"/>
    <p:sldId id="273" r:id="rId47"/>
    <p:sldId id="274" r:id="rId48"/>
    <p:sldId id="275" r:id="rId49"/>
    <p:sldId id="282" r:id="rId50"/>
    <p:sldId id="286" r:id="rId51"/>
    <p:sldId id="284" r:id="rId52"/>
    <p:sldId id="298" r:id="rId53"/>
    <p:sldId id="296" r:id="rId54"/>
    <p:sldId id="291" r:id="rId55"/>
    <p:sldId id="297" r:id="rId56"/>
    <p:sldId id="283" r:id="rId57"/>
    <p:sldId id="303" r:id="rId58"/>
    <p:sldId id="287" r:id="rId59"/>
    <p:sldId id="280" r:id="rId60"/>
    <p:sldId id="290" r:id="rId61"/>
    <p:sldId id="292" r:id="rId62"/>
    <p:sldId id="289" r:id="rId63"/>
    <p:sldId id="281" r:id="rId64"/>
    <p:sldId id="305" r:id="rId65"/>
    <p:sldId id="306" r:id="rId66"/>
    <p:sldId id="307" r:id="rId67"/>
    <p:sldId id="308" r:id="rId68"/>
    <p:sldId id="309" r:id="rId69"/>
    <p:sldId id="288" r:id="rId7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Epap3CSj9sz5rKyTd9SNA==" hashData="aATuzcuBpqVb+C+3jg7S+3eNzSTKQakhxubtg5uBdMXZk5TFejCgxzO8ErkWvjduw4InVUMjXNqREIdDUONH4A=="/>
  <p:extLst>
    <p:ext uri="{521415D9-36F7-43E2-AB2F-B90AF26B5E84}">
      <p14:sectionLst xmlns:p14="http://schemas.microsoft.com/office/powerpoint/2010/main">
        <p14:section name="Standardabschnitt" id="{C47C2494-B531-4855-B1C7-781592B32318}">
          <p14:sldIdLst>
            <p14:sldId id="694"/>
          </p14:sldIdLst>
        </p14:section>
        <p14:section name="Zusammenfassungsabschnitt" id="{73E9BD9B-264F-4F9A-9B05-2B52323D2A94}">
          <p14:sldIdLst>
            <p14:sldId id="712"/>
          </p14:sldIdLst>
        </p14:section>
        <p14:section name="Remarks on flow equation" id="{B82D63DA-95FF-4C0B-BAB0-12E6A4023962}">
          <p14:sldIdLst>
            <p14:sldId id="706"/>
            <p14:sldId id="707"/>
            <p14:sldId id="708"/>
            <p14:sldId id="709"/>
          </p14:sldIdLst>
        </p14:section>
        <p14:section name="Numerical simulation of pumping tests" id="{5C3BEBAF-D0C1-4323-9451-51F2D8D0092B}">
          <p14:sldIdLst>
            <p14:sldId id="344"/>
            <p14:sldId id="387"/>
            <p14:sldId id="394"/>
            <p14:sldId id="390"/>
            <p14:sldId id="393"/>
            <p14:sldId id="395"/>
            <p14:sldId id="396"/>
          </p14:sldIdLst>
        </p14:section>
        <p14:section name="Pathlines and Flowlines" id="{FEE9237B-1F22-4D4B-A6FC-5B3CD5D5412C}">
          <p14:sldIdLst>
            <p14:sldId id="705"/>
            <p14:sldId id="699"/>
            <p14:sldId id="695"/>
            <p14:sldId id="696"/>
            <p14:sldId id="697"/>
            <p14:sldId id="698"/>
            <p14:sldId id="700"/>
            <p14:sldId id="701"/>
            <p14:sldId id="702"/>
            <p14:sldId id="703"/>
            <p14:sldId id="704"/>
          </p14:sldIdLst>
        </p14:section>
        <p14:section name="Solute Transport Modeling" id="{3CC56E0A-7998-4C3F-8D2D-6D2AD548F99A}">
          <p14:sldIdLst>
            <p14:sldId id="710"/>
            <p14:sldId id="300"/>
            <p14:sldId id="257"/>
            <p14:sldId id="277"/>
            <p14:sldId id="299"/>
            <p14:sldId id="278"/>
            <p14:sldId id="258"/>
            <p14:sldId id="259"/>
            <p14:sldId id="279"/>
            <p14:sldId id="261"/>
            <p14:sldId id="263"/>
            <p14:sldId id="269"/>
            <p14:sldId id="268"/>
            <p14:sldId id="265"/>
            <p14:sldId id="267"/>
            <p14:sldId id="266"/>
            <p14:sldId id="301"/>
            <p14:sldId id="270"/>
            <p14:sldId id="271"/>
            <p14:sldId id="272"/>
            <p14:sldId id="285"/>
            <p14:sldId id="273"/>
            <p14:sldId id="274"/>
            <p14:sldId id="275"/>
            <p14:sldId id="282"/>
            <p14:sldId id="286"/>
            <p14:sldId id="284"/>
            <p14:sldId id="298"/>
            <p14:sldId id="296"/>
            <p14:sldId id="291"/>
            <p14:sldId id="297"/>
            <p14:sldId id="283"/>
            <p14:sldId id="303"/>
            <p14:sldId id="287"/>
            <p14:sldId id="280"/>
            <p14:sldId id="290"/>
            <p14:sldId id="292"/>
            <p14:sldId id="289"/>
            <p14:sldId id="281"/>
            <p14:sldId id="305"/>
            <p14:sldId id="306"/>
            <p14:sldId id="307"/>
            <p14:sldId id="308"/>
            <p14:sldId id="309"/>
            <p14:sldId id="28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3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image" Target="../media/image9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4" Type="http://schemas.openxmlformats.org/officeDocument/2006/relationships/image" Target="../media/image6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 Id="rId4" Type="http://schemas.openxmlformats.org/officeDocument/2006/relationships/image" Target="../media/image7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E0BE58-A63F-4C4C-B13F-C4C385FD9F63}" type="datetimeFigureOut">
              <a:rPr lang="en-US" smtClean="0"/>
              <a:t>11/23/2018</a:t>
            </a:fld>
            <a:endParaRPr lang="en-US"/>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F13C03-C87E-4BB5-9C39-3720CFAF6F89}" type="slidenum">
              <a:rPr lang="en-US" smtClean="0"/>
              <a:t>‹#›</a:t>
            </a:fld>
            <a:endParaRPr lang="en-US"/>
          </a:p>
        </p:txBody>
      </p:sp>
    </p:spTree>
    <p:extLst>
      <p:ext uri="{BB962C8B-B14F-4D97-AF65-F5344CB8AC3E}">
        <p14:creationId xmlns:p14="http://schemas.microsoft.com/office/powerpoint/2010/main" val="178972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2021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65B48924-68EF-4191-B5CA-432D8C64FE74}"/>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EE6487CD-D52A-4C32-A13D-CD645ED6B1E1}" type="slidenum">
              <a:rPr lang="de-DE" altLang="de-DE" sz="1200" b="0" smtClean="0">
                <a:solidFill>
                  <a:srgbClr val="000000"/>
                </a:solidFill>
                <a:latin typeface="Times New Roman" panose="02020603050405020304" pitchFamily="18" charset="0"/>
              </a:rPr>
              <a:pPr/>
              <a:t>11</a:t>
            </a:fld>
            <a:endParaRPr lang="de-DE" altLang="de-DE" sz="1200" b="0">
              <a:solidFill>
                <a:srgbClr val="000000"/>
              </a:solidFill>
              <a:latin typeface="Times New Roman" panose="02020603050405020304" pitchFamily="18" charset="0"/>
            </a:endParaRPr>
          </a:p>
        </p:txBody>
      </p:sp>
      <p:sp>
        <p:nvSpPr>
          <p:cNvPr id="15363" name="Rectangle 1026">
            <a:extLst>
              <a:ext uri="{FF2B5EF4-FFF2-40B4-BE49-F238E27FC236}">
                <a16:creationId xmlns:a16="http://schemas.microsoft.com/office/drawing/2014/main" id="{182643D7-3BC5-49BA-B61B-5A498593D5C7}"/>
              </a:ext>
            </a:extLst>
          </p:cNvPr>
          <p:cNvSpPr>
            <a:spLocks noGrp="1" noRot="1" noChangeAspect="1" noChangeArrowheads="1" noTextEdit="1"/>
          </p:cNvSpPr>
          <p:nvPr>
            <p:ph type="sldImg"/>
          </p:nvPr>
        </p:nvSpPr>
        <p:spPr>
          <a:ln/>
        </p:spPr>
      </p:sp>
      <p:sp>
        <p:nvSpPr>
          <p:cNvPr id="15364" name="Rectangle 1027">
            <a:extLst>
              <a:ext uri="{FF2B5EF4-FFF2-40B4-BE49-F238E27FC236}">
                <a16:creationId xmlns:a16="http://schemas.microsoft.com/office/drawing/2014/main" id="{38AA6D22-2CF1-4C5F-B71D-51DAEB8EF985}"/>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BAE7B986-DBE4-4784-AD4C-3A95B656A319}"/>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93F3F0B7-6003-4CA3-A4AA-B88A57397918}" type="slidenum">
              <a:rPr lang="de-DE" altLang="de-DE" sz="1200" b="0" smtClean="0">
                <a:solidFill>
                  <a:srgbClr val="000000"/>
                </a:solidFill>
                <a:latin typeface="Times New Roman" panose="02020603050405020304" pitchFamily="18" charset="0"/>
              </a:rPr>
              <a:pPr/>
              <a:t>12</a:t>
            </a:fld>
            <a:endParaRPr lang="de-DE" altLang="de-DE" sz="1200" b="0">
              <a:solidFill>
                <a:srgbClr val="000000"/>
              </a:solidFill>
              <a:latin typeface="Times New Roman" panose="02020603050405020304" pitchFamily="18" charset="0"/>
            </a:endParaRPr>
          </a:p>
        </p:txBody>
      </p:sp>
      <p:sp>
        <p:nvSpPr>
          <p:cNvPr id="17411" name="Rectangle 1026">
            <a:extLst>
              <a:ext uri="{FF2B5EF4-FFF2-40B4-BE49-F238E27FC236}">
                <a16:creationId xmlns:a16="http://schemas.microsoft.com/office/drawing/2014/main" id="{BFF7DCED-E7EF-40E4-B998-ECA463F5F2AC}"/>
              </a:ext>
            </a:extLst>
          </p:cNvPr>
          <p:cNvSpPr>
            <a:spLocks noGrp="1" noRot="1" noChangeAspect="1" noChangeArrowheads="1" noTextEdit="1"/>
          </p:cNvSpPr>
          <p:nvPr>
            <p:ph type="sldImg"/>
          </p:nvPr>
        </p:nvSpPr>
        <p:spPr>
          <a:ln/>
        </p:spPr>
      </p:sp>
      <p:sp>
        <p:nvSpPr>
          <p:cNvPr id="17412" name="Rectangle 1027">
            <a:extLst>
              <a:ext uri="{FF2B5EF4-FFF2-40B4-BE49-F238E27FC236}">
                <a16:creationId xmlns:a16="http://schemas.microsoft.com/office/drawing/2014/main" id="{9EDF1D59-7BA0-43BD-AB84-F5FBD5A37F74}"/>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C5B2E6F3-E97F-4353-8DF3-296847273A59}"/>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68DBE2A5-2A5E-4B1C-98FE-CADA72A7FF97}" type="slidenum">
              <a:rPr lang="de-DE" altLang="de-DE" sz="1200" b="0" smtClean="0">
                <a:solidFill>
                  <a:srgbClr val="000000"/>
                </a:solidFill>
                <a:latin typeface="Times New Roman" panose="02020603050405020304" pitchFamily="18" charset="0"/>
              </a:rPr>
              <a:pPr/>
              <a:t>13</a:t>
            </a:fld>
            <a:endParaRPr lang="de-DE" altLang="de-DE" sz="1200" b="0">
              <a:solidFill>
                <a:srgbClr val="000000"/>
              </a:solidFill>
              <a:latin typeface="Times New Roman" panose="02020603050405020304" pitchFamily="18" charset="0"/>
            </a:endParaRPr>
          </a:p>
        </p:txBody>
      </p:sp>
      <p:sp>
        <p:nvSpPr>
          <p:cNvPr id="19459" name="Rectangle 1026">
            <a:extLst>
              <a:ext uri="{FF2B5EF4-FFF2-40B4-BE49-F238E27FC236}">
                <a16:creationId xmlns:a16="http://schemas.microsoft.com/office/drawing/2014/main" id="{B2A83A88-F4E6-401D-82D0-37A770214A2F}"/>
              </a:ext>
            </a:extLst>
          </p:cNvPr>
          <p:cNvSpPr>
            <a:spLocks noGrp="1" noRot="1" noChangeAspect="1" noChangeArrowheads="1" noTextEdit="1"/>
          </p:cNvSpPr>
          <p:nvPr>
            <p:ph type="sldImg"/>
          </p:nvPr>
        </p:nvSpPr>
        <p:spPr>
          <a:ln/>
        </p:spPr>
      </p:sp>
      <p:sp>
        <p:nvSpPr>
          <p:cNvPr id="19460" name="Rectangle 1027">
            <a:extLst>
              <a:ext uri="{FF2B5EF4-FFF2-40B4-BE49-F238E27FC236}">
                <a16:creationId xmlns:a16="http://schemas.microsoft.com/office/drawing/2014/main" id="{FBA32F8C-7A1A-4D56-95C7-B0CAFD8CC0D3}"/>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7520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151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5690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5799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89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847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947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6724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4102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7172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2339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1063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22590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a:t>Die Transportgleichung ist eine hyperbolische DGL. Unter Vernachlaessigung des Advektionsterms geht die Transportgleichung in eine parabolische DGL ueber. Sie ist dann vom gleichem Typ wie die Stroemungsgleichung.</a:t>
            </a:r>
          </a:p>
          <a:p>
            <a:r>
              <a:rPr lang="en-US"/>
              <a:t>D d2h/dx2 = dh/dt mit D = T/S (Diffusivitaet des Aquifers).</a:t>
            </a:r>
          </a:p>
          <a:p>
            <a:endParaRPr lang="en-US"/>
          </a:p>
          <a:p>
            <a:r>
              <a:rPr lang="en-US"/>
              <a:t>Ausbreitungszeit advektiver Transport: t</a:t>
            </a:r>
            <a:r>
              <a:rPr lang="en-US" baseline="-25000"/>
              <a:t>A</a:t>
            </a:r>
            <a:r>
              <a:rPr lang="en-US"/>
              <a:t> = L/u</a:t>
            </a:r>
          </a:p>
          <a:p>
            <a:r>
              <a:rPr lang="en-US"/>
              <a:t>Ausbreitungszeit dispersiver Transport: t</a:t>
            </a:r>
            <a:r>
              <a:rPr lang="en-US" baseline="-25000"/>
              <a:t>D</a:t>
            </a:r>
            <a:r>
              <a:rPr lang="en-US"/>
              <a:t> = L</a:t>
            </a:r>
            <a:r>
              <a:rPr lang="en-US" baseline="30000"/>
              <a:t>2</a:t>
            </a:r>
            <a:r>
              <a:rPr lang="en-US"/>
              <a:t>/D</a:t>
            </a:r>
          </a:p>
          <a:p>
            <a:r>
              <a:rPr lang="en-US"/>
              <a:t>Somit folgt fuer Pe = tD/tA, d.h. Pe ist das Verhaeltnis der dispersiven zur advektiven Ausbreitungszeit!</a:t>
            </a:r>
          </a:p>
        </p:txBody>
      </p:sp>
      <p:sp>
        <p:nvSpPr>
          <p:cNvPr id="2" name="Datumsplatzhalter 1"/>
          <p:cNvSpPr>
            <a:spLocks noGrp="1"/>
          </p:cNvSpPr>
          <p:nvPr>
            <p:ph type="dt" idx="10"/>
          </p:nvPr>
        </p:nvSpPr>
        <p:spPr/>
        <p:txBody>
          <a:bodyPr/>
          <a:lstStyle/>
          <a:p>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7593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6558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75A996-2359-4645-B48D-799F3EC2E94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8735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56A10BE9-DF99-4A7D-916D-6C9B6F9B6D4D}"/>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CAB924A1-4879-4BDA-8DFD-8433AAF0CC1C}" type="slidenum">
              <a:rPr lang="de-DE" altLang="de-DE" sz="1200" b="0" smtClean="0">
                <a:solidFill>
                  <a:schemeClr val="tx1"/>
                </a:solidFill>
                <a:latin typeface="Times New Roman" panose="02020603050405020304" pitchFamily="18" charset="0"/>
              </a:rPr>
              <a:pPr/>
              <a:t>7</a:t>
            </a:fld>
            <a:endParaRPr lang="de-DE" altLang="de-DE" sz="1200" b="0">
              <a:solidFill>
                <a:schemeClr val="tx1"/>
              </a:solidFill>
              <a:latin typeface="Times New Roman" panose="02020603050405020304" pitchFamily="18" charset="0"/>
            </a:endParaRPr>
          </a:p>
        </p:txBody>
      </p:sp>
      <p:sp>
        <p:nvSpPr>
          <p:cNvPr id="7171" name="Rectangle 1026">
            <a:extLst>
              <a:ext uri="{FF2B5EF4-FFF2-40B4-BE49-F238E27FC236}">
                <a16:creationId xmlns:a16="http://schemas.microsoft.com/office/drawing/2014/main" id="{47C1D4E8-A902-47AE-B51B-4C210E270486}"/>
              </a:ext>
            </a:extLst>
          </p:cNvPr>
          <p:cNvSpPr>
            <a:spLocks noGrp="1" noRot="1" noChangeAspect="1" noChangeArrowheads="1" noTextEdit="1"/>
          </p:cNvSpPr>
          <p:nvPr>
            <p:ph type="sldImg"/>
          </p:nvPr>
        </p:nvSpPr>
        <p:spPr>
          <a:ln/>
        </p:spPr>
      </p:sp>
      <p:sp>
        <p:nvSpPr>
          <p:cNvPr id="7172" name="Rectangle 1027">
            <a:extLst>
              <a:ext uri="{FF2B5EF4-FFF2-40B4-BE49-F238E27FC236}">
                <a16:creationId xmlns:a16="http://schemas.microsoft.com/office/drawing/2014/main" id="{604A0E5A-39DC-472C-B09B-6BEE87C11114}"/>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82180459-10E5-47B2-882D-8E371BA7DC1F}"/>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68661426-D4A8-488D-A7D2-698D75D312FD}" type="slidenum">
              <a:rPr lang="de-DE" altLang="de-DE" sz="1200" b="0" smtClean="0">
                <a:solidFill>
                  <a:srgbClr val="000000"/>
                </a:solidFill>
                <a:latin typeface="Times New Roman" panose="02020603050405020304" pitchFamily="18" charset="0"/>
              </a:rPr>
              <a:pPr/>
              <a:t>8</a:t>
            </a:fld>
            <a:endParaRPr lang="de-DE" altLang="de-DE" sz="1200" b="0">
              <a:solidFill>
                <a:srgbClr val="000000"/>
              </a:solidFill>
              <a:latin typeface="Times New Roman" panose="02020603050405020304" pitchFamily="18" charset="0"/>
            </a:endParaRPr>
          </a:p>
        </p:txBody>
      </p:sp>
      <p:sp>
        <p:nvSpPr>
          <p:cNvPr id="9219" name="Rectangle 1026">
            <a:extLst>
              <a:ext uri="{FF2B5EF4-FFF2-40B4-BE49-F238E27FC236}">
                <a16:creationId xmlns:a16="http://schemas.microsoft.com/office/drawing/2014/main" id="{D40C2B75-E126-44BD-9952-BF00768A20F1}"/>
              </a:ext>
            </a:extLst>
          </p:cNvPr>
          <p:cNvSpPr>
            <a:spLocks noGrp="1" noRot="1" noChangeAspect="1" noChangeArrowheads="1" noTextEdit="1"/>
          </p:cNvSpPr>
          <p:nvPr>
            <p:ph type="sldImg"/>
          </p:nvPr>
        </p:nvSpPr>
        <p:spPr>
          <a:ln/>
        </p:spPr>
      </p:sp>
      <p:sp>
        <p:nvSpPr>
          <p:cNvPr id="9220" name="Rectangle 1027">
            <a:extLst>
              <a:ext uri="{FF2B5EF4-FFF2-40B4-BE49-F238E27FC236}">
                <a16:creationId xmlns:a16="http://schemas.microsoft.com/office/drawing/2014/main" id="{CBCF067A-AA15-467C-B517-D30027B9AD3C}"/>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6E0C126D-D813-4ADF-B33D-BA3BB2922754}"/>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5DF678E5-E9E5-424F-BB5E-B708EDBB6E76}" type="slidenum">
              <a:rPr lang="de-DE" altLang="de-DE" sz="1200" b="0" smtClean="0">
                <a:solidFill>
                  <a:srgbClr val="000000"/>
                </a:solidFill>
                <a:latin typeface="Times New Roman" panose="02020603050405020304" pitchFamily="18" charset="0"/>
              </a:rPr>
              <a:pPr/>
              <a:t>9</a:t>
            </a:fld>
            <a:endParaRPr lang="de-DE" altLang="de-DE" sz="1200" b="0">
              <a:solidFill>
                <a:srgbClr val="000000"/>
              </a:solidFill>
              <a:latin typeface="Times New Roman" panose="02020603050405020304" pitchFamily="18" charset="0"/>
            </a:endParaRPr>
          </a:p>
        </p:txBody>
      </p:sp>
      <p:sp>
        <p:nvSpPr>
          <p:cNvPr id="11267" name="Rectangle 1026">
            <a:extLst>
              <a:ext uri="{FF2B5EF4-FFF2-40B4-BE49-F238E27FC236}">
                <a16:creationId xmlns:a16="http://schemas.microsoft.com/office/drawing/2014/main" id="{81FEF7B9-6437-4C93-A22E-AF3A07858A7A}"/>
              </a:ext>
            </a:extLst>
          </p:cNvPr>
          <p:cNvSpPr>
            <a:spLocks noGrp="1" noRot="1" noChangeAspect="1" noChangeArrowheads="1" noTextEdit="1"/>
          </p:cNvSpPr>
          <p:nvPr>
            <p:ph type="sldImg"/>
          </p:nvPr>
        </p:nvSpPr>
        <p:spPr>
          <a:ln/>
        </p:spPr>
      </p:sp>
      <p:sp>
        <p:nvSpPr>
          <p:cNvPr id="11268" name="Rectangle 1027">
            <a:extLst>
              <a:ext uri="{FF2B5EF4-FFF2-40B4-BE49-F238E27FC236}">
                <a16:creationId xmlns:a16="http://schemas.microsoft.com/office/drawing/2014/main" id="{B640392F-38EC-484A-AD14-3459072B701E}"/>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52A3AB49-B895-40F4-A8CB-F5CB61200BC8}"/>
              </a:ext>
            </a:extLst>
          </p:cNvPr>
          <p:cNvSpPr>
            <a:spLocks noGrp="1" noChangeArrowheads="1"/>
          </p:cNvSpPr>
          <p:nvPr>
            <p:ph type="sldNum" sz="quarter" idx="5"/>
          </p:nvPr>
        </p:nvSpPr>
        <p:spPr>
          <a:noFill/>
        </p:spPr>
        <p:txBody>
          <a:bodyPr/>
          <a:lstStyle>
            <a:lvl1pPr>
              <a:defRPr sz="1600" b="1">
                <a:solidFill>
                  <a:schemeClr val="bg2"/>
                </a:solidFill>
                <a:latin typeface="Arial" panose="020B0604020202020204" pitchFamily="34" charset="0"/>
              </a:defRPr>
            </a:lvl1pPr>
            <a:lvl2pPr marL="742950" indent="-285750">
              <a:defRPr sz="1600" b="1">
                <a:solidFill>
                  <a:schemeClr val="bg2"/>
                </a:solidFill>
                <a:latin typeface="Arial" panose="020B0604020202020204" pitchFamily="34" charset="0"/>
              </a:defRPr>
            </a:lvl2pPr>
            <a:lvl3pPr marL="1143000" indent="-228600">
              <a:defRPr sz="1600" b="1">
                <a:solidFill>
                  <a:schemeClr val="bg2"/>
                </a:solidFill>
                <a:latin typeface="Arial" panose="020B0604020202020204" pitchFamily="34" charset="0"/>
              </a:defRPr>
            </a:lvl3pPr>
            <a:lvl4pPr marL="1600200" indent="-228600">
              <a:defRPr sz="1600" b="1">
                <a:solidFill>
                  <a:schemeClr val="bg2"/>
                </a:solidFill>
                <a:latin typeface="Arial" panose="020B0604020202020204" pitchFamily="34" charset="0"/>
              </a:defRPr>
            </a:lvl4pPr>
            <a:lvl5pPr marL="2057400" indent="-228600">
              <a:defRPr sz="1600" b="1">
                <a:solidFill>
                  <a:schemeClr val="bg2"/>
                </a:solidFill>
                <a:latin typeface="Arial" panose="020B0604020202020204" pitchFamily="34" charset="0"/>
              </a:defRPr>
            </a:lvl5pPr>
            <a:lvl6pPr marL="2514600" indent="-228600" eaLnBrk="0" fontAlgn="base" hangingPunct="0">
              <a:spcBef>
                <a:spcPct val="0"/>
              </a:spcBef>
              <a:spcAft>
                <a:spcPct val="0"/>
              </a:spcAft>
              <a:defRPr sz="1600" b="1">
                <a:solidFill>
                  <a:schemeClr val="bg2"/>
                </a:solidFill>
                <a:latin typeface="Arial" panose="020B0604020202020204" pitchFamily="34" charset="0"/>
              </a:defRPr>
            </a:lvl6pPr>
            <a:lvl7pPr marL="2971800" indent="-228600" eaLnBrk="0" fontAlgn="base" hangingPunct="0">
              <a:spcBef>
                <a:spcPct val="0"/>
              </a:spcBef>
              <a:spcAft>
                <a:spcPct val="0"/>
              </a:spcAft>
              <a:defRPr sz="1600" b="1">
                <a:solidFill>
                  <a:schemeClr val="bg2"/>
                </a:solidFill>
                <a:latin typeface="Arial" panose="020B0604020202020204" pitchFamily="34" charset="0"/>
              </a:defRPr>
            </a:lvl7pPr>
            <a:lvl8pPr marL="3429000" indent="-228600" eaLnBrk="0" fontAlgn="base" hangingPunct="0">
              <a:spcBef>
                <a:spcPct val="0"/>
              </a:spcBef>
              <a:spcAft>
                <a:spcPct val="0"/>
              </a:spcAft>
              <a:defRPr sz="1600" b="1">
                <a:solidFill>
                  <a:schemeClr val="bg2"/>
                </a:solidFill>
                <a:latin typeface="Arial" panose="020B0604020202020204" pitchFamily="34" charset="0"/>
              </a:defRPr>
            </a:lvl8pPr>
            <a:lvl9pPr marL="3886200" indent="-228600" eaLnBrk="0" fontAlgn="base" hangingPunct="0">
              <a:spcBef>
                <a:spcPct val="0"/>
              </a:spcBef>
              <a:spcAft>
                <a:spcPct val="0"/>
              </a:spcAft>
              <a:defRPr sz="1600" b="1">
                <a:solidFill>
                  <a:schemeClr val="bg2"/>
                </a:solidFill>
                <a:latin typeface="Arial" panose="020B0604020202020204" pitchFamily="34" charset="0"/>
              </a:defRPr>
            </a:lvl9pPr>
          </a:lstStyle>
          <a:p>
            <a:fld id="{7AEA474F-00CD-4D10-810F-7C5FDF504103}" type="slidenum">
              <a:rPr lang="de-DE" altLang="de-DE" sz="1200" b="0" smtClean="0">
                <a:solidFill>
                  <a:srgbClr val="000000"/>
                </a:solidFill>
                <a:latin typeface="Times New Roman" panose="02020603050405020304" pitchFamily="18" charset="0"/>
              </a:rPr>
              <a:pPr/>
              <a:t>10</a:t>
            </a:fld>
            <a:endParaRPr lang="de-DE" altLang="de-DE" sz="1200" b="0">
              <a:solidFill>
                <a:srgbClr val="000000"/>
              </a:solidFill>
              <a:latin typeface="Times New Roman" panose="02020603050405020304" pitchFamily="18" charset="0"/>
            </a:endParaRPr>
          </a:p>
        </p:txBody>
      </p:sp>
      <p:sp>
        <p:nvSpPr>
          <p:cNvPr id="13315" name="Rectangle 1026">
            <a:extLst>
              <a:ext uri="{FF2B5EF4-FFF2-40B4-BE49-F238E27FC236}">
                <a16:creationId xmlns:a16="http://schemas.microsoft.com/office/drawing/2014/main" id="{D870C786-E19D-40F6-B0EE-C4E11F227463}"/>
              </a:ext>
            </a:extLst>
          </p:cNvPr>
          <p:cNvSpPr>
            <a:spLocks noGrp="1" noRot="1" noChangeAspect="1" noChangeArrowheads="1" noTextEdit="1"/>
          </p:cNvSpPr>
          <p:nvPr>
            <p:ph type="sldImg"/>
          </p:nvPr>
        </p:nvSpPr>
        <p:spPr>
          <a:ln/>
        </p:spPr>
      </p:sp>
      <p:sp>
        <p:nvSpPr>
          <p:cNvPr id="13316" name="Rectangle 1027">
            <a:extLst>
              <a:ext uri="{FF2B5EF4-FFF2-40B4-BE49-F238E27FC236}">
                <a16:creationId xmlns:a16="http://schemas.microsoft.com/office/drawing/2014/main" id="{63FBA53C-4B5E-40E7-89C9-50A22C9A170E}"/>
              </a:ext>
            </a:extLst>
          </p:cNvPr>
          <p:cNvSpPr>
            <a:spLocks noGrp="1" noChangeArrowheads="1"/>
          </p:cNvSpPr>
          <p:nvPr>
            <p:ph type="body" idx="1"/>
          </p:nvPr>
        </p:nvSpPr>
        <p:spPr>
          <a:noFill/>
        </p:spPr>
        <p:txBody>
          <a:bodyPr/>
          <a:lstStyle/>
          <a:p>
            <a:endParaRPr lang="en-US" alt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23C4720A-7F5B-4C99-B535-DF7DC0EB35B2}" type="datetimeFigureOut">
              <a:rPr lang="de-DE" smtClean="0"/>
              <a:t>23.11.2018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1911630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23C4720A-7F5B-4C99-B535-DF7DC0EB35B2}" type="datetimeFigureOut">
              <a:rPr lang="de-DE" smtClean="0"/>
              <a:t>23.11.2018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99238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23C4720A-7F5B-4C99-B535-DF7DC0EB35B2}" type="datetimeFigureOut">
              <a:rPr lang="de-DE" smtClean="0"/>
              <a:t>23.11.2018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3706917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54448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89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829948"/>
            <a:ext cx="8229600" cy="654836"/>
          </a:xfrm>
        </p:spPr>
        <p:txBody>
          <a:bodyPr>
            <a:normAutofit/>
          </a:bodyPr>
          <a:lstStyle>
            <a:lvl1pPr algn="l">
              <a:defRPr sz="3200"/>
            </a:lvl1pPr>
          </a:lstStyle>
          <a:p>
            <a:r>
              <a:rPr lang="de-DE" dirty="0"/>
              <a:t>Titelmasterformat durch Klicken bearbeiten</a:t>
            </a:r>
          </a:p>
        </p:txBody>
      </p:sp>
      <p:sp>
        <p:nvSpPr>
          <p:cNvPr id="3" name="Inhaltsplatzhalter 2"/>
          <p:cNvSpPr>
            <a:spLocks noGrp="1"/>
          </p:cNvSpPr>
          <p:nvPr>
            <p:ph idx="1"/>
          </p:nvPr>
        </p:nvSpPr>
        <p:spPr/>
        <p:txBody>
          <a:bodyPr/>
          <a:lstStyle>
            <a:lvl1pPr>
              <a:defRPr sz="2800"/>
            </a:lvl1pPr>
            <a:lvl2pPr>
              <a:defRPr sz="2400"/>
            </a:lvl2pPr>
            <a:lvl3pPr>
              <a:defRPr sz="2000"/>
            </a:lvl3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10"/>
          </p:nvPr>
        </p:nvSpPr>
        <p:spPr/>
        <p:txBody>
          <a:bodyPr/>
          <a:lstStyle/>
          <a:p>
            <a:fld id="{23C4720A-7F5B-4C99-B535-DF7DC0EB35B2}" type="datetimeFigureOut">
              <a:rPr lang="de-DE" smtClean="0"/>
              <a:t>23.11.2018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97D9C22-B166-4C13-AE16-E5CF6660B0DB}" type="slidenum">
              <a:rPr lang="de-DE" smtClean="0"/>
              <a:t>‹#›</a:t>
            </a:fld>
            <a:endParaRPr lang="de-DE"/>
          </a:p>
        </p:txBody>
      </p:sp>
      <p:pic>
        <p:nvPicPr>
          <p:cNvPr id="7" name="Grafik 6" descr="hfr_logo_neu_cmyk">
            <a:extLst>
              <a:ext uri="{FF2B5EF4-FFF2-40B4-BE49-F238E27FC236}">
                <a16:creationId xmlns:a16="http://schemas.microsoft.com/office/drawing/2014/main" id="{62561566-9F42-4CA5-8DA5-D938B0F7B78F}"/>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29516" y="140100"/>
            <a:ext cx="1979712" cy="654835"/>
          </a:xfrm>
          <a:prstGeom prst="rect">
            <a:avLst/>
          </a:prstGeom>
          <a:noFill/>
          <a:ln>
            <a:noFill/>
          </a:ln>
        </p:spPr>
      </p:pic>
      <p:pic>
        <p:nvPicPr>
          <p:cNvPr id="8" name="Picture 9" descr="tud_logo">
            <a:extLst>
              <a:ext uri="{FF2B5EF4-FFF2-40B4-BE49-F238E27FC236}">
                <a16:creationId xmlns:a16="http://schemas.microsoft.com/office/drawing/2014/main" id="{53FADB51-C9DA-489F-8407-C3ADFCA106C2}"/>
              </a:ext>
            </a:extLst>
          </p:cNvPr>
          <p:cNvPicPr>
            <a:picLocks noChangeAspect="1" noChangeArrowheads="1"/>
          </p:cNvPicPr>
          <p:nvPr userDrawn="1"/>
        </p:nvPicPr>
        <p:blipFill>
          <a:blip r:embed="rId3" cstate="print"/>
          <a:srcRect r="5453"/>
          <a:stretch>
            <a:fillRect/>
          </a:stretch>
        </p:blipFill>
        <p:spPr bwMode="auto">
          <a:xfrm>
            <a:off x="5580112" y="193077"/>
            <a:ext cx="1297959" cy="548883"/>
          </a:xfrm>
          <a:prstGeom prst="rect">
            <a:avLst/>
          </a:prstGeom>
          <a:noFill/>
          <a:ln w="9525">
            <a:noFill/>
            <a:miter lim="800000"/>
            <a:headEnd/>
            <a:tailEnd/>
          </a:ln>
        </p:spPr>
      </p:pic>
      <p:pic>
        <p:nvPicPr>
          <p:cNvPr id="1026" name="Grafik 6">
            <a:extLst>
              <a:ext uri="{FF2B5EF4-FFF2-40B4-BE49-F238E27FC236}">
                <a16:creationId xmlns:a16="http://schemas.microsoft.com/office/drawing/2014/main" id="{63AFB80B-088A-40DD-A205-03F8A7972027}"/>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020272" y="274638"/>
            <a:ext cx="206375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2469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23C4720A-7F5B-4C99-B535-DF7DC0EB35B2}" type="datetimeFigureOut">
              <a:rPr lang="de-DE" smtClean="0"/>
              <a:t>23.11.2018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3478554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23C4720A-7F5B-4C99-B535-DF7DC0EB35B2}" type="datetimeFigureOut">
              <a:rPr lang="de-DE" smtClean="0"/>
              <a:t>23.11.2018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74499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23C4720A-7F5B-4C99-B535-DF7DC0EB35B2}" type="datetimeFigureOut">
              <a:rPr lang="de-DE" smtClean="0"/>
              <a:t>23.11.2018</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3897344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23C4720A-7F5B-4C99-B535-DF7DC0EB35B2}" type="datetimeFigureOut">
              <a:rPr lang="de-DE" smtClean="0"/>
              <a:t>23.11.2018</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271949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23C4720A-7F5B-4C99-B535-DF7DC0EB35B2}" type="datetimeFigureOut">
              <a:rPr lang="de-DE" smtClean="0"/>
              <a:t>23.11.2018</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4149748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23C4720A-7F5B-4C99-B535-DF7DC0EB35B2}" type="datetimeFigureOut">
              <a:rPr lang="de-DE" smtClean="0"/>
              <a:t>23.11.2018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3388334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23C4720A-7F5B-4C99-B535-DF7DC0EB35B2}" type="datetimeFigureOut">
              <a:rPr lang="de-DE" smtClean="0"/>
              <a:t>23.11.2018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97D9C22-B166-4C13-AE16-E5CF6660B0DB}" type="slidenum">
              <a:rPr lang="de-DE" smtClean="0"/>
              <a:t>‹#›</a:t>
            </a:fld>
            <a:endParaRPr lang="de-DE"/>
          </a:p>
        </p:txBody>
      </p:sp>
    </p:spTree>
    <p:extLst>
      <p:ext uri="{BB962C8B-B14F-4D97-AF65-F5344CB8AC3E}">
        <p14:creationId xmlns:p14="http://schemas.microsoft.com/office/powerpoint/2010/main" val="3163189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4720A-7F5B-4C99-B535-DF7DC0EB35B2}" type="datetimeFigureOut">
              <a:rPr lang="de-DE" smtClean="0"/>
              <a:t>23.11.2018</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7D9C22-B166-4C13-AE16-E5CF6660B0DB}" type="slidenum">
              <a:rPr lang="de-DE" smtClean="0"/>
              <a:t>‹#›</a:t>
            </a:fld>
            <a:endParaRPr lang="de-DE"/>
          </a:p>
        </p:txBody>
      </p:sp>
    </p:spTree>
    <p:extLst>
      <p:ext uri="{BB962C8B-B14F-4D97-AF65-F5344CB8AC3E}">
        <p14:creationId xmlns:p14="http://schemas.microsoft.com/office/powerpoint/2010/main" val="96251128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notesSlide" Target="../notesSlides/notesSlide15.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image" Target="../media/image28.wmf"/><Relationship Id="rId4" Type="http://schemas.openxmlformats.org/officeDocument/2006/relationships/image" Target="../media/image25.png"/><Relationship Id="rId9"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5.png"/><Relationship Id="rId7" Type="http://schemas.openxmlformats.org/officeDocument/2006/relationships/slide" Target="slide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slide" Target="slide25.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30.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wmf"/></Relationships>
</file>

<file path=ppt/slides/_rels/slide3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0.png"/></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image" Target="../media/image67.png"/><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2.wmf"/><Relationship Id="rId11" Type="http://schemas.openxmlformats.org/officeDocument/2006/relationships/image" Target="../media/image65.png"/><Relationship Id="rId5" Type="http://schemas.openxmlformats.org/officeDocument/2006/relationships/oleObject" Target="../embeddings/oleObject4.bin"/><Relationship Id="rId10" Type="http://schemas.openxmlformats.org/officeDocument/2006/relationships/image" Target="../media/image64.wmf"/><Relationship Id="rId4" Type="http://schemas.openxmlformats.org/officeDocument/2006/relationships/image" Target="../media/image61.wmf"/><Relationship Id="rId9"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68.wmf"/><Relationship Id="rId4" Type="http://schemas.openxmlformats.org/officeDocument/2006/relationships/oleObject" Target="../embeddings/oleObject7.bin"/></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0.w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72.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71.wmf"/><Relationship Id="rId4" Type="http://schemas.openxmlformats.org/officeDocument/2006/relationships/oleObject" Target="../embeddings/oleObject9.bin"/></Relationships>
</file>

<file path=ppt/slides/_rels/slide53.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73.wmf"/><Relationship Id="rId5" Type="http://schemas.openxmlformats.org/officeDocument/2006/relationships/oleObject" Target="../embeddings/oleObject12.bin"/><Relationship Id="rId4" Type="http://schemas.openxmlformats.org/officeDocument/2006/relationships/image" Target="../media/image71.wmf"/></Relationships>
</file>

<file path=ppt/slides/_rels/slide54.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76.wmf"/><Relationship Id="rId5" Type="http://schemas.openxmlformats.org/officeDocument/2006/relationships/oleObject" Target="../embeddings/oleObject15.bin"/><Relationship Id="rId10" Type="http://schemas.openxmlformats.org/officeDocument/2006/relationships/image" Target="../media/image78.wmf"/><Relationship Id="rId4" Type="http://schemas.openxmlformats.org/officeDocument/2006/relationships/image" Target="../media/image75.wmf"/><Relationship Id="rId9" Type="http://schemas.openxmlformats.org/officeDocument/2006/relationships/oleObject" Target="../embeddings/oleObject17.bin"/></Relationships>
</file>

<file path=ppt/slides/_rels/slide55.x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82.wmf"/><Relationship Id="rId5" Type="http://schemas.openxmlformats.org/officeDocument/2006/relationships/oleObject" Target="../embeddings/oleObject19.bin"/><Relationship Id="rId4" Type="http://schemas.openxmlformats.org/officeDocument/2006/relationships/image" Target="../media/image81.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85.wmf"/><Relationship Id="rId4" Type="http://schemas.openxmlformats.org/officeDocument/2006/relationships/oleObject" Target="../embeddings/oleObject21.bin"/></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87.wmf"/><Relationship Id="rId5" Type="http://schemas.openxmlformats.org/officeDocument/2006/relationships/oleObject" Target="../embeddings/oleObject22.bin"/><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95.wmf"/><Relationship Id="rId5" Type="http://schemas.openxmlformats.org/officeDocument/2006/relationships/oleObject" Target="../embeddings/oleObject24.bin"/><Relationship Id="rId4" Type="http://schemas.openxmlformats.org/officeDocument/2006/relationships/image" Target="../media/image94.w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829948"/>
            <a:ext cx="8229600" cy="3967204"/>
          </a:xfrm>
        </p:spPr>
        <p:txBody>
          <a:bodyPr>
            <a:normAutofit/>
          </a:bodyPr>
          <a:lstStyle/>
          <a:p>
            <a:r>
              <a:rPr lang="en-US" sz="4400" b="1" dirty="0"/>
              <a:t>Hands-On Groundwater Modeling:</a:t>
            </a:r>
            <a:br>
              <a:rPr lang="en-US" sz="4400" b="1" dirty="0"/>
            </a:br>
            <a:r>
              <a:rPr lang="en-US" sz="4400" b="1" dirty="0"/>
              <a:t>Supplementary Material</a:t>
            </a:r>
            <a:br>
              <a:rPr lang="en-US" sz="4400" b="1" dirty="0"/>
            </a:br>
            <a:br>
              <a:rPr lang="en-US" sz="4400" b="1" dirty="0"/>
            </a:br>
            <a:r>
              <a:rPr lang="en-US" dirty="0"/>
              <a:t>Randolf Rausch &amp; </a:t>
            </a:r>
            <a:r>
              <a:rPr lang="en-US" dirty="0" err="1"/>
              <a:t>Anneli</a:t>
            </a:r>
            <a:r>
              <a:rPr lang="en-US" dirty="0"/>
              <a:t> Guthke</a:t>
            </a:r>
            <a:endParaRPr lang="en-US" sz="4400" dirty="0"/>
          </a:p>
        </p:txBody>
      </p:sp>
    </p:spTree>
    <p:extLst>
      <p:ext uri="{BB962C8B-B14F-4D97-AF65-F5344CB8AC3E}">
        <p14:creationId xmlns:p14="http://schemas.microsoft.com/office/powerpoint/2010/main" val="3625602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96BD0512-3E82-4737-B293-9A3151C9B074}"/>
              </a:ext>
            </a:extLst>
          </p:cNvPr>
          <p:cNvSpPr>
            <a:spLocks noGrp="1" noChangeArrowheads="1"/>
          </p:cNvSpPr>
          <p:nvPr>
            <p:ph type="title"/>
          </p:nvPr>
        </p:nvSpPr>
        <p:spPr/>
        <p:txBody>
          <a:bodyPr/>
          <a:lstStyle/>
          <a:p>
            <a:r>
              <a:rPr lang="en-US" altLang="de-DE"/>
              <a:t>Advantages of radial approach</a:t>
            </a:r>
          </a:p>
        </p:txBody>
      </p:sp>
      <p:pic>
        <p:nvPicPr>
          <p:cNvPr id="12291" name="Grafik 1">
            <a:extLst>
              <a:ext uri="{FF2B5EF4-FFF2-40B4-BE49-F238E27FC236}">
                <a16:creationId xmlns:a16="http://schemas.microsoft.com/office/drawing/2014/main" id="{CA780CC1-7606-4A82-B12C-380CF6A99306}"/>
              </a:ext>
            </a:extLst>
          </p:cNvPr>
          <p:cNvPicPr>
            <a:picLocks noChangeAspect="1"/>
          </p:cNvPicPr>
          <p:nvPr/>
        </p:nvPicPr>
        <p:blipFill>
          <a:blip r:embed="rId3">
            <a:extLst>
              <a:ext uri="{28A0092B-C50C-407E-A947-70E740481C1C}">
                <a14:useLocalDpi xmlns:a14="http://schemas.microsoft.com/office/drawing/2010/main" val="0"/>
              </a:ext>
            </a:extLst>
          </a:blip>
          <a:srcRect t="2962" r="32835" b="4948"/>
          <a:stretch>
            <a:fillRect/>
          </a:stretch>
        </p:blipFill>
        <p:spPr bwMode="auto">
          <a:xfrm>
            <a:off x="433295" y="1388472"/>
            <a:ext cx="2899048" cy="496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hteck 1">
            <a:extLst>
              <a:ext uri="{FF2B5EF4-FFF2-40B4-BE49-F238E27FC236}">
                <a16:creationId xmlns:a16="http://schemas.microsoft.com/office/drawing/2014/main" id="{AD26A46D-B188-4A52-83C4-43025AD6EAD1}"/>
              </a:ext>
            </a:extLst>
          </p:cNvPr>
          <p:cNvSpPr>
            <a:spLocks noChangeArrowheads="1"/>
          </p:cNvSpPr>
          <p:nvPr/>
        </p:nvSpPr>
        <p:spPr bwMode="auto">
          <a:xfrm>
            <a:off x="4191000" y="1412776"/>
            <a:ext cx="44196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Anisotropy</a:t>
            </a:r>
          </a:p>
          <a:p>
            <a:pPr>
              <a:spcBef>
                <a:spcPct val="0"/>
              </a:spcBef>
              <a:buFontTx/>
              <a:buNone/>
            </a:pPr>
            <a:r>
              <a:rPr lang="en-ZW" altLang="de-DE" sz="2400" b="0" dirty="0" err="1">
                <a:solidFill>
                  <a:srgbClr val="000000"/>
                </a:solidFill>
                <a:latin typeface="Calibri" panose="020F0502020204030204" pitchFamily="34" charset="0"/>
                <a:cs typeface="Calibri" panose="020F0502020204030204" pitchFamily="34" charset="0"/>
              </a:rPr>
              <a:t>K</a:t>
            </a:r>
            <a:r>
              <a:rPr lang="en-ZW" altLang="de-DE" sz="2400" b="0" baseline="-25000" dirty="0" err="1">
                <a:solidFill>
                  <a:srgbClr val="000000"/>
                </a:solidFill>
                <a:latin typeface="Calibri" panose="020F0502020204030204" pitchFamily="34" charset="0"/>
                <a:cs typeface="Calibri" panose="020F0502020204030204" pitchFamily="34" charset="0"/>
              </a:rPr>
              <a:t>x</a:t>
            </a:r>
            <a:r>
              <a:rPr lang="en-ZW" altLang="de-DE" sz="2400" b="0" dirty="0">
                <a:solidFill>
                  <a:srgbClr val="000000"/>
                </a:solidFill>
                <a:latin typeface="Calibri" panose="020F0502020204030204" pitchFamily="34" charset="0"/>
                <a:cs typeface="Calibri" panose="020F0502020204030204" pitchFamily="34" charset="0"/>
              </a:rPr>
              <a:t> &gt; </a:t>
            </a:r>
            <a:r>
              <a:rPr lang="en-ZW" altLang="de-DE" sz="2400" b="0" dirty="0" err="1">
                <a:solidFill>
                  <a:srgbClr val="000000"/>
                </a:solidFill>
                <a:latin typeface="Calibri" panose="020F0502020204030204" pitchFamily="34" charset="0"/>
                <a:cs typeface="Calibri" panose="020F0502020204030204" pitchFamily="34" charset="0"/>
              </a:rPr>
              <a:t>K</a:t>
            </a:r>
            <a:r>
              <a:rPr lang="en-ZW" altLang="de-DE" sz="2400" b="0" baseline="-25000" dirty="0" err="1">
                <a:solidFill>
                  <a:srgbClr val="000000"/>
                </a:solidFill>
                <a:latin typeface="Calibri" panose="020F0502020204030204" pitchFamily="34" charset="0"/>
                <a:cs typeface="Calibri" panose="020F0502020204030204" pitchFamily="34" charset="0"/>
              </a:rPr>
              <a:t>z</a:t>
            </a:r>
            <a:r>
              <a:rPr lang="en-ZW" altLang="de-DE" sz="2400" b="0" dirty="0">
                <a:solidFill>
                  <a:srgbClr val="000000"/>
                </a:solidFill>
                <a:latin typeface="Calibri" panose="020F0502020204030204" pitchFamily="34" charset="0"/>
                <a:cs typeface="Calibri" panose="020F0502020204030204" pitchFamily="34" charset="0"/>
              </a:rPr>
              <a:t> </a:t>
            </a: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Layering</a:t>
            </a: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Imperfect well</a:t>
            </a:r>
          </a:p>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Arbitrary location of well screen</a:t>
            </a:r>
          </a:p>
        </p:txBody>
      </p:sp>
      <p:sp>
        <p:nvSpPr>
          <p:cNvPr id="8" name="Datumsplatzhalter 3">
            <a:extLst>
              <a:ext uri="{FF2B5EF4-FFF2-40B4-BE49-F238E27FC236}">
                <a16:creationId xmlns:a16="http://schemas.microsoft.com/office/drawing/2014/main" id="{F8119E62-D23A-469C-9936-A6B527A14AF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FD2F7389-77B7-41B9-AE0E-09D83494B9AD}"/>
              </a:ext>
            </a:extLst>
          </p:cNvPr>
          <p:cNvSpPr>
            <a:spLocks noGrp="1" noChangeArrowheads="1"/>
          </p:cNvSpPr>
          <p:nvPr>
            <p:ph type="title"/>
          </p:nvPr>
        </p:nvSpPr>
        <p:spPr/>
        <p:txBody>
          <a:bodyPr/>
          <a:lstStyle/>
          <a:p>
            <a:r>
              <a:rPr lang="en-US" altLang="de-DE"/>
              <a:t>Well storage</a:t>
            </a:r>
          </a:p>
        </p:txBody>
      </p:sp>
      <p:pic>
        <p:nvPicPr>
          <p:cNvPr id="14339" name="Grafik 1">
            <a:extLst>
              <a:ext uri="{FF2B5EF4-FFF2-40B4-BE49-F238E27FC236}">
                <a16:creationId xmlns:a16="http://schemas.microsoft.com/office/drawing/2014/main" id="{D0BD311B-A06F-4B73-9105-7AE198FBA473}"/>
              </a:ext>
            </a:extLst>
          </p:cNvPr>
          <p:cNvPicPr>
            <a:picLocks noChangeAspect="1"/>
          </p:cNvPicPr>
          <p:nvPr/>
        </p:nvPicPr>
        <p:blipFill>
          <a:blip r:embed="rId3">
            <a:extLst>
              <a:ext uri="{28A0092B-C50C-407E-A947-70E740481C1C}">
                <a14:useLocalDpi xmlns:a14="http://schemas.microsoft.com/office/drawing/2010/main" val="0"/>
              </a:ext>
            </a:extLst>
          </a:blip>
          <a:srcRect r="41721" b="42546"/>
          <a:stretch>
            <a:fillRect/>
          </a:stretch>
        </p:blipFill>
        <p:spPr bwMode="auto">
          <a:xfrm>
            <a:off x="304800" y="1567408"/>
            <a:ext cx="32702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Grafik 1">
            <a:extLst>
              <a:ext uri="{FF2B5EF4-FFF2-40B4-BE49-F238E27FC236}">
                <a16:creationId xmlns:a16="http://schemas.microsoft.com/office/drawing/2014/main" id="{CDBE0017-4E65-4E72-B461-F15BC7B7A98D}"/>
              </a:ext>
            </a:extLst>
          </p:cNvPr>
          <p:cNvPicPr>
            <a:picLocks noChangeAspect="1"/>
          </p:cNvPicPr>
          <p:nvPr/>
        </p:nvPicPr>
        <p:blipFill>
          <a:blip r:embed="rId4">
            <a:extLst>
              <a:ext uri="{28A0092B-C50C-407E-A947-70E740481C1C}">
                <a14:useLocalDpi xmlns:a14="http://schemas.microsoft.com/office/drawing/2010/main" val="0"/>
              </a:ext>
            </a:extLst>
          </a:blip>
          <a:srcRect t="62253" r="14301" b="4871"/>
          <a:stretch>
            <a:fillRect/>
          </a:stretch>
        </p:blipFill>
        <p:spPr bwMode="auto">
          <a:xfrm>
            <a:off x="3419872" y="3545806"/>
            <a:ext cx="60102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hteck 4">
            <a:extLst>
              <a:ext uri="{FF2B5EF4-FFF2-40B4-BE49-F238E27FC236}">
                <a16:creationId xmlns:a16="http://schemas.microsoft.com/office/drawing/2014/main" id="{14820F4F-9B76-45D0-B072-8CF2CF9216E3}"/>
              </a:ext>
            </a:extLst>
          </p:cNvPr>
          <p:cNvSpPr>
            <a:spLocks noChangeArrowheads="1"/>
          </p:cNvSpPr>
          <p:nvPr/>
        </p:nvSpPr>
        <p:spPr bwMode="auto">
          <a:xfrm>
            <a:off x="3657600" y="2044948"/>
            <a:ext cx="5105400" cy="1816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2400" b="0" dirty="0">
                <a:latin typeface="Calibri" panose="020F0502020204030204" pitchFamily="34" charset="0"/>
                <a:cs typeface="Calibri" panose="020F0502020204030204" pitchFamily="34" charset="0"/>
              </a:rPr>
              <a:t>Wells can store a big amount of water which will be extracted at the begin of pumping test before aquifer discharge starts</a:t>
            </a:r>
          </a:p>
          <a:p>
            <a:pPr>
              <a:spcBef>
                <a:spcPct val="0"/>
              </a:spcBef>
              <a:buFontTx/>
              <a:buNone/>
            </a:pPr>
            <a:endParaRPr lang="en-US" altLang="de-DE" sz="1600" dirty="0">
              <a:solidFill>
                <a:schemeClr val="bg2"/>
              </a:solidFill>
            </a:endParaRPr>
          </a:p>
        </p:txBody>
      </p:sp>
      <p:sp>
        <p:nvSpPr>
          <p:cNvPr id="9" name="Datumsplatzhalter 3">
            <a:extLst>
              <a:ext uri="{FF2B5EF4-FFF2-40B4-BE49-F238E27FC236}">
                <a16:creationId xmlns:a16="http://schemas.microsoft.com/office/drawing/2014/main" id="{85963D23-CC08-46DE-B739-3B6FB0197BB9}"/>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id="{DDD8E383-C18D-4217-B14E-0E502C78677C}"/>
              </a:ext>
            </a:extLst>
          </p:cNvPr>
          <p:cNvSpPr>
            <a:spLocks noGrp="1" noChangeArrowheads="1"/>
          </p:cNvSpPr>
          <p:nvPr>
            <p:ph type="title"/>
          </p:nvPr>
        </p:nvSpPr>
        <p:spPr/>
        <p:txBody>
          <a:bodyPr/>
          <a:lstStyle/>
          <a:p>
            <a:r>
              <a:rPr lang="en-US" altLang="de-DE"/>
              <a:t>Skin effect</a:t>
            </a:r>
          </a:p>
        </p:txBody>
      </p:sp>
      <p:pic>
        <p:nvPicPr>
          <p:cNvPr id="16387" name="Grafik 1">
            <a:extLst>
              <a:ext uri="{FF2B5EF4-FFF2-40B4-BE49-F238E27FC236}">
                <a16:creationId xmlns:a16="http://schemas.microsoft.com/office/drawing/2014/main" id="{52AA8859-9AA8-4BC2-9A6D-4F2B3A84A30B}"/>
              </a:ext>
            </a:extLst>
          </p:cNvPr>
          <p:cNvPicPr>
            <a:picLocks noChangeAspect="1"/>
          </p:cNvPicPr>
          <p:nvPr/>
        </p:nvPicPr>
        <p:blipFill>
          <a:blip r:embed="rId3">
            <a:extLst>
              <a:ext uri="{28A0092B-C50C-407E-A947-70E740481C1C}">
                <a14:useLocalDpi xmlns:a14="http://schemas.microsoft.com/office/drawing/2010/main" val="0"/>
              </a:ext>
            </a:extLst>
          </a:blip>
          <a:srcRect t="52695"/>
          <a:stretch>
            <a:fillRect/>
          </a:stretch>
        </p:blipFill>
        <p:spPr bwMode="auto">
          <a:xfrm>
            <a:off x="3257550" y="3501008"/>
            <a:ext cx="59229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Grafik 1">
            <a:extLst>
              <a:ext uri="{FF2B5EF4-FFF2-40B4-BE49-F238E27FC236}">
                <a16:creationId xmlns:a16="http://schemas.microsoft.com/office/drawing/2014/main" id="{39AA8F28-D81E-4C9D-A9FD-5F962CD41B92}"/>
              </a:ext>
            </a:extLst>
          </p:cNvPr>
          <p:cNvPicPr>
            <a:picLocks noChangeAspect="1"/>
          </p:cNvPicPr>
          <p:nvPr/>
        </p:nvPicPr>
        <p:blipFill rotWithShape="1">
          <a:blip r:embed="rId4">
            <a:extLst>
              <a:ext uri="{28A0092B-C50C-407E-A947-70E740481C1C}">
                <a14:useLocalDpi xmlns:a14="http://schemas.microsoft.com/office/drawing/2010/main" val="0"/>
              </a:ext>
            </a:extLst>
          </a:blip>
          <a:srcRect l="-1453" t="1469" r="1453" b="56940"/>
          <a:stretch/>
        </p:blipFill>
        <p:spPr bwMode="auto">
          <a:xfrm>
            <a:off x="3232150" y="856183"/>
            <a:ext cx="5699125" cy="282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umsplatzhalter 3">
            <a:extLst>
              <a:ext uri="{FF2B5EF4-FFF2-40B4-BE49-F238E27FC236}">
                <a16:creationId xmlns:a16="http://schemas.microsoft.com/office/drawing/2014/main" id="{A5B3DF01-4AE9-41DE-8B31-09637011DB76}"/>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7A8BB26D-B3CB-452B-841B-4929FAD09AC2}"/>
              </a:ext>
            </a:extLst>
          </p:cNvPr>
          <p:cNvSpPr>
            <a:spLocks noGrp="1" noChangeArrowheads="1"/>
          </p:cNvSpPr>
          <p:nvPr>
            <p:ph type="title"/>
          </p:nvPr>
        </p:nvSpPr>
        <p:spPr/>
        <p:txBody>
          <a:bodyPr/>
          <a:lstStyle/>
          <a:p>
            <a:r>
              <a:rPr lang="en-US" altLang="de-DE"/>
              <a:t>Unconfined (“phreatic”) aquifer</a:t>
            </a:r>
          </a:p>
        </p:txBody>
      </p:sp>
      <p:pic>
        <p:nvPicPr>
          <p:cNvPr id="18435" name="Grafik 1">
            <a:extLst>
              <a:ext uri="{FF2B5EF4-FFF2-40B4-BE49-F238E27FC236}">
                <a16:creationId xmlns:a16="http://schemas.microsoft.com/office/drawing/2014/main" id="{66C172B1-1669-415E-BC38-F17C6447AD0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 y="1535116"/>
            <a:ext cx="3962400" cy="346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hteck 2">
            <a:extLst>
              <a:ext uri="{FF2B5EF4-FFF2-40B4-BE49-F238E27FC236}">
                <a16:creationId xmlns:a16="http://schemas.microsoft.com/office/drawing/2014/main" id="{E214C6F2-D445-427D-8E0B-03616447B7E6}"/>
              </a:ext>
            </a:extLst>
          </p:cNvPr>
          <p:cNvSpPr/>
          <p:nvPr/>
        </p:nvSpPr>
        <p:spPr>
          <a:xfrm>
            <a:off x="296863" y="4945063"/>
            <a:ext cx="8882062" cy="1446550"/>
          </a:xfrm>
          <a:prstGeom prst="rect">
            <a:avLst/>
          </a:prstGeom>
        </p:spPr>
        <p:txBody>
          <a:bodyPr>
            <a:spAutoFit/>
          </a:bodyPr>
          <a:lstStyle/>
          <a:p>
            <a:pPr>
              <a:defRPr/>
            </a:pPr>
            <a:r>
              <a:rPr lang="en-ZW" altLang="de-DE" sz="2400" b="0" dirty="0">
                <a:solidFill>
                  <a:schemeClr val="tx1"/>
                </a:solidFill>
                <a:latin typeface="Calibri" panose="020F0502020204030204" pitchFamily="34" charset="0"/>
                <a:cs typeface="Calibri" panose="020F0502020204030204" pitchFamily="34" charset="0"/>
              </a:rPr>
              <a:t>Note: There is no analytical solution for the unconfined aquifer!</a:t>
            </a:r>
          </a:p>
          <a:p>
            <a:pPr>
              <a:defRPr/>
            </a:pPr>
            <a:r>
              <a:rPr lang="en-ZW" altLang="de-DE" sz="2400" b="0" dirty="0">
                <a:solidFill>
                  <a:schemeClr val="tx1"/>
                </a:solidFill>
                <a:latin typeface="Calibri" panose="020F0502020204030204" pitchFamily="34" charset="0"/>
                <a:cs typeface="Calibri" panose="020F0502020204030204" pitchFamily="34" charset="0"/>
              </a:rPr>
              <a:t>Approximations are only valid:</a:t>
            </a:r>
          </a:p>
          <a:p>
            <a:pPr marL="342900" indent="-342900">
              <a:buFont typeface="Arial" panose="020B0604020202020204" pitchFamily="34" charset="0"/>
              <a:buChar char="•"/>
              <a:defRPr/>
            </a:pPr>
            <a:r>
              <a:rPr lang="en-ZW" altLang="de-DE" sz="2000" b="0" dirty="0">
                <a:solidFill>
                  <a:schemeClr val="tx1"/>
                </a:solidFill>
                <a:latin typeface="Calibri" panose="020F0502020204030204" pitchFamily="34" charset="0"/>
                <a:cs typeface="Calibri" panose="020F0502020204030204" pitchFamily="34" charset="0"/>
              </a:rPr>
              <a:t>If drawdown is small compared to aquifer thickness,</a:t>
            </a:r>
          </a:p>
          <a:p>
            <a:pPr marL="342900" indent="-342900">
              <a:buFont typeface="Arial" panose="020B0604020202020204" pitchFamily="34" charset="0"/>
              <a:buChar char="•"/>
              <a:defRPr/>
            </a:pPr>
            <a:r>
              <a:rPr lang="en-ZW" altLang="de-DE" sz="2000" b="0" dirty="0">
                <a:solidFill>
                  <a:schemeClr val="tx1"/>
                </a:solidFill>
                <a:latin typeface="Calibri" panose="020F0502020204030204" pitchFamily="34" charset="0"/>
                <a:cs typeface="Calibri" panose="020F0502020204030204" pitchFamily="34" charset="0"/>
              </a:rPr>
              <a:t>and </a:t>
            </a:r>
            <a:r>
              <a:rPr lang="en-ZW" altLang="de-DE" sz="2000" b="0" dirty="0" err="1">
                <a:solidFill>
                  <a:schemeClr val="tx1"/>
                </a:solidFill>
                <a:latin typeface="Calibri" panose="020F0502020204030204" pitchFamily="34" charset="0"/>
                <a:cs typeface="Calibri" panose="020F0502020204030204" pitchFamily="34" charset="0"/>
              </a:rPr>
              <a:t>Dupuit</a:t>
            </a:r>
            <a:r>
              <a:rPr lang="en-ZW" altLang="de-DE" sz="2000" b="0" dirty="0">
                <a:solidFill>
                  <a:schemeClr val="tx1"/>
                </a:solidFill>
                <a:latin typeface="Calibri" panose="020F0502020204030204" pitchFamily="34" charset="0"/>
                <a:cs typeface="Calibri" panose="020F0502020204030204" pitchFamily="34" charset="0"/>
              </a:rPr>
              <a:t> assumptions are full filled</a:t>
            </a:r>
          </a:p>
        </p:txBody>
      </p:sp>
      <p:sp>
        <p:nvSpPr>
          <p:cNvPr id="18437" name="Rechteck 3">
            <a:extLst>
              <a:ext uri="{FF2B5EF4-FFF2-40B4-BE49-F238E27FC236}">
                <a16:creationId xmlns:a16="http://schemas.microsoft.com/office/drawing/2014/main" id="{6ADA2DE8-68CD-497B-B8E0-30D7217D50B3}"/>
              </a:ext>
            </a:extLst>
          </p:cNvPr>
          <p:cNvSpPr>
            <a:spLocks noChangeArrowheads="1"/>
          </p:cNvSpPr>
          <p:nvPr/>
        </p:nvSpPr>
        <p:spPr bwMode="auto">
          <a:xfrm>
            <a:off x="5059363" y="1644723"/>
            <a:ext cx="3962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ZW" altLang="de-DE" sz="2400" b="0" dirty="0">
                <a:latin typeface="Calibri" panose="020F0502020204030204" pitchFamily="34" charset="0"/>
                <a:cs typeface="Calibri" panose="020F0502020204030204" pitchFamily="34" charset="0"/>
              </a:rPr>
              <a:t>Free water surface (h = z) or seepage line</a:t>
            </a:r>
          </a:p>
          <a:p>
            <a:pPr>
              <a:spcBef>
                <a:spcPct val="0"/>
              </a:spcBef>
              <a:buFontTx/>
              <a:buNone/>
            </a:pPr>
            <a:endParaRPr lang="en-ZW" altLang="de-DE" sz="2400" b="0" dirty="0">
              <a:latin typeface="Calibri" panose="020F0502020204030204" pitchFamily="34" charset="0"/>
              <a:cs typeface="Calibri" panose="020F0502020204030204" pitchFamily="34" charset="0"/>
            </a:endParaRPr>
          </a:p>
          <a:p>
            <a:pPr>
              <a:spcBef>
                <a:spcPct val="0"/>
              </a:spcBef>
              <a:buFontTx/>
              <a:buNone/>
            </a:pPr>
            <a:endParaRPr lang="en-ZW" altLang="de-DE" sz="2400" b="0" dirty="0">
              <a:latin typeface="Calibri" panose="020F0502020204030204" pitchFamily="34" charset="0"/>
              <a:cs typeface="Calibri" panose="020F0502020204030204" pitchFamily="34" charset="0"/>
            </a:endParaRPr>
          </a:p>
          <a:p>
            <a:pPr>
              <a:spcBef>
                <a:spcPct val="0"/>
              </a:spcBef>
              <a:buFontTx/>
              <a:buNone/>
            </a:pPr>
            <a:endParaRPr lang="en-ZW" altLang="de-DE" sz="2400" b="0" dirty="0">
              <a:latin typeface="Calibri" panose="020F0502020204030204" pitchFamily="34" charset="0"/>
              <a:cs typeface="Calibri" panose="020F0502020204030204" pitchFamily="34" charset="0"/>
            </a:endParaRPr>
          </a:p>
          <a:p>
            <a:pPr>
              <a:spcBef>
                <a:spcPct val="0"/>
              </a:spcBef>
              <a:buFontTx/>
              <a:buNone/>
            </a:pPr>
            <a:endParaRPr lang="en-ZW" altLang="de-DE" sz="2400" b="0" dirty="0">
              <a:latin typeface="Calibri" panose="020F0502020204030204" pitchFamily="34" charset="0"/>
              <a:cs typeface="Calibri" panose="020F0502020204030204" pitchFamily="34" charset="0"/>
            </a:endParaRPr>
          </a:p>
          <a:p>
            <a:pPr>
              <a:spcBef>
                <a:spcPct val="0"/>
              </a:spcBef>
              <a:buFontTx/>
              <a:buNone/>
            </a:pPr>
            <a:r>
              <a:rPr lang="en-ZW" altLang="de-DE" sz="2400" b="0" dirty="0">
                <a:latin typeface="Calibri" panose="020F0502020204030204" pitchFamily="34" charset="0"/>
                <a:cs typeface="Calibri" panose="020F0502020204030204" pitchFamily="34" charset="0"/>
              </a:rPr>
              <a:t>Seepage face</a:t>
            </a:r>
          </a:p>
          <a:p>
            <a:pPr>
              <a:spcBef>
                <a:spcPct val="0"/>
              </a:spcBef>
              <a:buFontTx/>
              <a:buNone/>
            </a:pPr>
            <a:endParaRPr lang="en-ZW" altLang="de-DE" sz="2400" b="0" dirty="0">
              <a:latin typeface="Calibri" panose="020F0502020204030204" pitchFamily="34" charset="0"/>
              <a:cs typeface="Calibri" panose="020F0502020204030204" pitchFamily="34" charset="0"/>
            </a:endParaRPr>
          </a:p>
        </p:txBody>
      </p:sp>
      <p:cxnSp>
        <p:nvCxnSpPr>
          <p:cNvPr id="18438" name="Gerade Verbindung mit Pfeil 5">
            <a:extLst>
              <a:ext uri="{FF2B5EF4-FFF2-40B4-BE49-F238E27FC236}">
                <a16:creationId xmlns:a16="http://schemas.microsoft.com/office/drawing/2014/main" id="{7A47B3C3-1418-49B4-A034-1FAC4731E0A5}"/>
              </a:ext>
            </a:extLst>
          </p:cNvPr>
          <p:cNvCxnSpPr>
            <a:cxnSpLocks noChangeShapeType="1"/>
          </p:cNvCxnSpPr>
          <p:nvPr/>
        </p:nvCxnSpPr>
        <p:spPr bwMode="auto">
          <a:xfrm>
            <a:off x="4876800" y="1676400"/>
            <a:ext cx="914400" cy="914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39" name="Gerade Verbindung mit Pfeil 7">
            <a:extLst>
              <a:ext uri="{FF2B5EF4-FFF2-40B4-BE49-F238E27FC236}">
                <a16:creationId xmlns:a16="http://schemas.microsoft.com/office/drawing/2014/main" id="{A42358CE-06E7-4A0D-8C64-4440A58118B8}"/>
              </a:ext>
            </a:extLst>
          </p:cNvPr>
          <p:cNvCxnSpPr>
            <a:cxnSpLocks noChangeShapeType="1"/>
          </p:cNvCxnSpPr>
          <p:nvPr/>
        </p:nvCxnSpPr>
        <p:spPr bwMode="auto">
          <a:xfrm flipH="1">
            <a:off x="3505200" y="1524000"/>
            <a:ext cx="1600200" cy="152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1" name="Gerade Verbindung mit Pfeil 12">
            <a:extLst>
              <a:ext uri="{FF2B5EF4-FFF2-40B4-BE49-F238E27FC236}">
                <a16:creationId xmlns:a16="http://schemas.microsoft.com/office/drawing/2014/main" id="{36EEEE79-D291-44E1-811D-F86527708E5A}"/>
              </a:ext>
            </a:extLst>
          </p:cNvPr>
          <p:cNvCxnSpPr>
            <a:cxnSpLocks noChangeShapeType="1"/>
          </p:cNvCxnSpPr>
          <p:nvPr/>
        </p:nvCxnSpPr>
        <p:spPr bwMode="auto">
          <a:xfrm flipH="1">
            <a:off x="4792663" y="4077072"/>
            <a:ext cx="312737" cy="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2" name="Gerade Verbindung mit Pfeil 14">
            <a:extLst>
              <a:ext uri="{FF2B5EF4-FFF2-40B4-BE49-F238E27FC236}">
                <a16:creationId xmlns:a16="http://schemas.microsoft.com/office/drawing/2014/main" id="{AFD04815-C598-40AD-8C0C-D2F77B7E1555}"/>
              </a:ext>
            </a:extLst>
          </p:cNvPr>
          <p:cNvCxnSpPr>
            <a:cxnSpLocks noChangeShapeType="1"/>
          </p:cNvCxnSpPr>
          <p:nvPr/>
        </p:nvCxnSpPr>
        <p:spPr bwMode="auto">
          <a:xfrm>
            <a:off x="2209800" y="5105400"/>
            <a:ext cx="1600200" cy="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3" name="Gerade Verbindung mit Pfeil 16">
            <a:extLst>
              <a:ext uri="{FF2B5EF4-FFF2-40B4-BE49-F238E27FC236}">
                <a16:creationId xmlns:a16="http://schemas.microsoft.com/office/drawing/2014/main" id="{3FCD3287-685D-49AF-B2EE-765FB1F798B3}"/>
              </a:ext>
            </a:extLst>
          </p:cNvPr>
          <p:cNvCxnSpPr>
            <a:cxnSpLocks noChangeShapeType="1"/>
          </p:cNvCxnSpPr>
          <p:nvPr/>
        </p:nvCxnSpPr>
        <p:spPr bwMode="auto">
          <a:xfrm>
            <a:off x="10668000" y="1143000"/>
            <a:ext cx="914400" cy="914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4" name="Gerade Verbindung mit Pfeil 10">
            <a:extLst>
              <a:ext uri="{FF2B5EF4-FFF2-40B4-BE49-F238E27FC236}">
                <a16:creationId xmlns:a16="http://schemas.microsoft.com/office/drawing/2014/main" id="{8ECF5A62-E8A4-41E3-BABC-5BE7076C4651}"/>
              </a:ext>
            </a:extLst>
          </p:cNvPr>
          <p:cNvCxnSpPr>
            <a:cxnSpLocks noChangeShapeType="1"/>
          </p:cNvCxnSpPr>
          <p:nvPr/>
        </p:nvCxnSpPr>
        <p:spPr bwMode="auto">
          <a:xfrm flipV="1">
            <a:off x="7924800" y="914400"/>
            <a:ext cx="762000" cy="152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5" name="Gerade Verbindung mit Pfeil 13">
            <a:extLst>
              <a:ext uri="{FF2B5EF4-FFF2-40B4-BE49-F238E27FC236}">
                <a16:creationId xmlns:a16="http://schemas.microsoft.com/office/drawing/2014/main" id="{C7D446CD-4A81-4216-AE1B-6E0583A59FA6}"/>
              </a:ext>
            </a:extLst>
          </p:cNvPr>
          <p:cNvCxnSpPr>
            <a:cxnSpLocks noChangeShapeType="1"/>
          </p:cNvCxnSpPr>
          <p:nvPr/>
        </p:nvCxnSpPr>
        <p:spPr bwMode="auto">
          <a:xfrm>
            <a:off x="9677400" y="1524000"/>
            <a:ext cx="914400" cy="914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6" name="Gerade Verbindung mit Pfeil 16">
            <a:extLst>
              <a:ext uri="{FF2B5EF4-FFF2-40B4-BE49-F238E27FC236}">
                <a16:creationId xmlns:a16="http://schemas.microsoft.com/office/drawing/2014/main" id="{B27638E9-8CCD-4001-98E0-C79825349E32}"/>
              </a:ext>
            </a:extLst>
          </p:cNvPr>
          <p:cNvCxnSpPr>
            <a:cxnSpLocks noChangeShapeType="1"/>
          </p:cNvCxnSpPr>
          <p:nvPr/>
        </p:nvCxnSpPr>
        <p:spPr bwMode="auto">
          <a:xfrm flipH="1">
            <a:off x="3437515" y="2009488"/>
            <a:ext cx="1454150" cy="350838"/>
          </a:xfrm>
          <a:prstGeom prst="straightConnector1">
            <a:avLst/>
          </a:prstGeom>
          <a:noFill/>
          <a:ln w="6985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7" name="Gerade Verbindung mit Pfeil 30">
            <a:extLst>
              <a:ext uri="{FF2B5EF4-FFF2-40B4-BE49-F238E27FC236}">
                <a16:creationId xmlns:a16="http://schemas.microsoft.com/office/drawing/2014/main" id="{E53070F6-706A-4888-B134-E22AEF4DB65F}"/>
              </a:ext>
            </a:extLst>
          </p:cNvPr>
          <p:cNvCxnSpPr>
            <a:cxnSpLocks noChangeShapeType="1"/>
          </p:cNvCxnSpPr>
          <p:nvPr/>
        </p:nvCxnSpPr>
        <p:spPr bwMode="auto">
          <a:xfrm flipH="1">
            <a:off x="4824413" y="4077072"/>
            <a:ext cx="280987" cy="0"/>
          </a:xfrm>
          <a:prstGeom prst="straightConnector1">
            <a:avLst/>
          </a:prstGeom>
          <a:noFill/>
          <a:ln w="69850"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Datumsplatzhalter 3">
            <a:extLst>
              <a:ext uri="{FF2B5EF4-FFF2-40B4-BE49-F238E27FC236}">
                <a16:creationId xmlns:a16="http://schemas.microsoft.com/office/drawing/2014/main" id="{4D33899E-8805-4229-B40F-0B20163A91E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b="1" dirty="0"/>
              <a:t>Pathlines and Flowlines</a:t>
            </a:r>
            <a:endParaRPr lang="en-GB"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p:txBody>
          <a:bodyPr>
            <a:normAutofit/>
          </a:bodyPr>
          <a:lstStyle/>
          <a:p>
            <a:r>
              <a:rPr lang="en-US" dirty="0"/>
              <a:t>Definition of streamline, </a:t>
            </a:r>
            <a:r>
              <a:rPr lang="en-US" dirty="0" err="1"/>
              <a:t>pathline</a:t>
            </a:r>
            <a:r>
              <a:rPr lang="en-US" dirty="0"/>
              <a:t>, and flowline</a:t>
            </a:r>
            <a:r>
              <a:rPr lang="de-DE" dirty="0"/>
              <a:t>:</a:t>
            </a:r>
          </a:p>
          <a:p>
            <a:endParaRPr lang="de-DE" dirty="0"/>
          </a:p>
          <a:p>
            <a:pPr marL="0" indent="0">
              <a:buNone/>
            </a:pPr>
            <a:r>
              <a:rPr lang="de-DE" dirty="0"/>
              <a:t>					</a:t>
            </a:r>
            <a:r>
              <a:rPr lang="de-DE" sz="2400" dirty="0"/>
              <a:t>Streamline</a:t>
            </a:r>
          </a:p>
          <a:p>
            <a:endParaRPr lang="de-DE" dirty="0"/>
          </a:p>
          <a:p>
            <a:endParaRPr lang="de-DE" dirty="0"/>
          </a:p>
          <a:p>
            <a:endParaRPr lang="de-DE" dirty="0"/>
          </a:p>
          <a:p>
            <a:pPr marL="0" indent="0">
              <a:buNone/>
            </a:pPr>
            <a:r>
              <a:rPr lang="de-DE" sz="2400" dirty="0"/>
              <a:t>	</a:t>
            </a:r>
            <a:r>
              <a:rPr lang="de-DE" sz="2400" dirty="0" err="1"/>
              <a:t>Pathline</a:t>
            </a:r>
            <a:r>
              <a:rPr lang="de-DE" sz="2400" dirty="0"/>
              <a:t>/</a:t>
            </a:r>
            <a:r>
              <a:rPr lang="de-DE" sz="2400" dirty="0" err="1"/>
              <a:t>flowline</a:t>
            </a:r>
            <a:r>
              <a:rPr lang="de-DE" sz="2400" dirty="0"/>
              <a:t> </a:t>
            </a:r>
            <a:br>
              <a:rPr lang="de-DE" dirty="0"/>
            </a:br>
            <a:endParaRPr lang="de-DE" sz="1600" b="1" dirty="0">
              <a:solidFill>
                <a:srgbClr val="FF0000"/>
              </a:solidFill>
            </a:endParaRP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pic>
        <p:nvPicPr>
          <p:cNvPr id="15" name="Picture 2">
            <a:extLst>
              <a:ext uri="{FF2B5EF4-FFF2-40B4-BE49-F238E27FC236}">
                <a16:creationId xmlns:a16="http://schemas.microsoft.com/office/drawing/2014/main" id="{DAC5FF20-7694-421A-9D93-A0AC1BFB580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949816" y="3979055"/>
            <a:ext cx="3736983" cy="2446549"/>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a:extLst>
              <a:ext uri="{FF2B5EF4-FFF2-40B4-BE49-F238E27FC236}">
                <a16:creationId xmlns:a16="http://schemas.microsoft.com/office/drawing/2014/main" id="{5F198E3D-0D9A-4AE1-8946-CEF836729840}"/>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83567" y="2574318"/>
            <a:ext cx="4122235" cy="1613209"/>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6756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pt-BR" dirty="0"/>
              <a:t>Velocities</a:t>
            </a:r>
            <a:endParaRPr lang="en-US"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p:txBody>
          <a:bodyPr>
            <a:normAutofit fontScale="92500" lnSpcReduction="20000"/>
          </a:bodyPr>
          <a:lstStyle/>
          <a:p>
            <a:r>
              <a:rPr lang="en-US" dirty="0"/>
              <a:t>Darcy velocity </a:t>
            </a:r>
            <a:r>
              <a:rPr lang="en-US" dirty="0" err="1"/>
              <a:t>v</a:t>
            </a:r>
            <a:r>
              <a:rPr lang="en-US" baseline="-25000" dirty="0" err="1"/>
              <a:t>f</a:t>
            </a:r>
            <a:endParaRPr lang="en-US" baseline="-25000" dirty="0"/>
          </a:p>
          <a:p>
            <a:endParaRPr lang="en-US" dirty="0"/>
          </a:p>
          <a:p>
            <a:pPr lvl="1"/>
            <a:r>
              <a:rPr lang="en-US" dirty="0"/>
              <a:t>Relevant for mass balances:</a:t>
            </a:r>
          </a:p>
          <a:p>
            <a:endParaRPr lang="en-US" dirty="0"/>
          </a:p>
          <a:p>
            <a:pPr lvl="1"/>
            <a:r>
              <a:rPr lang="en-US" dirty="0"/>
              <a:t>The Darcy velocity is related to the total cross sectional area.</a:t>
            </a:r>
          </a:p>
          <a:p>
            <a:endParaRPr lang="en-US" dirty="0"/>
          </a:p>
          <a:p>
            <a:r>
              <a:rPr lang="en-US" dirty="0"/>
              <a:t>Pore velocity u (seepage or average linear velocity)</a:t>
            </a:r>
          </a:p>
          <a:p>
            <a:endParaRPr lang="en-US" dirty="0"/>
          </a:p>
          <a:p>
            <a:pPr lvl="1"/>
            <a:r>
              <a:rPr lang="en-US" dirty="0"/>
              <a:t>Relevant for transport time:</a:t>
            </a:r>
          </a:p>
          <a:p>
            <a:endParaRPr lang="en-US" dirty="0"/>
          </a:p>
          <a:p>
            <a:pPr lvl="1"/>
            <a:r>
              <a:rPr lang="en-US" dirty="0"/>
              <a:t>The pore velocity is restricted to the effective cross section. Therefore it is larger than the Darcy velocity by the factor 1/</a:t>
            </a:r>
            <a:r>
              <a:rPr lang="en-US" dirty="0" err="1"/>
              <a:t>n</a:t>
            </a:r>
            <a:r>
              <a:rPr lang="en-US" baseline="-25000" dirty="0" err="1"/>
              <a:t>f</a:t>
            </a:r>
            <a:r>
              <a:rPr lang="en-US" dirty="0"/>
              <a:t>.</a:t>
            </a: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pic>
        <p:nvPicPr>
          <p:cNvPr id="13" name="Picture 1">
            <a:extLst>
              <a:ext uri="{FF2B5EF4-FFF2-40B4-BE49-F238E27FC236}">
                <a16:creationId xmlns:a16="http://schemas.microsoft.com/office/drawing/2014/main" id="{929E36C6-1B7D-4D16-8D51-9691E9BAE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191519"/>
            <a:ext cx="1390650" cy="733425"/>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extLst>
              <a:ext uri="{FF2B5EF4-FFF2-40B4-BE49-F238E27FC236}">
                <a16:creationId xmlns:a16="http://schemas.microsoft.com/office/drawing/2014/main" id="{D9B18409-9AEB-40F1-B6AA-5AAE7804A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2" y="4414914"/>
            <a:ext cx="831429" cy="814286"/>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3778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pt-BR" dirty="0"/>
              <a:t>Velocities</a:t>
            </a:r>
            <a:endParaRPr lang="en-US"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p:txBody>
          <a:bodyPr>
            <a:normAutofit/>
          </a:bodyPr>
          <a:lstStyle/>
          <a:p>
            <a:r>
              <a:rPr lang="de-DE" dirty="0"/>
              <a:t>Real </a:t>
            </a:r>
            <a:r>
              <a:rPr lang="de-DE" dirty="0" err="1"/>
              <a:t>velocity</a:t>
            </a:r>
            <a:r>
              <a:rPr lang="de-DE" dirty="0"/>
              <a:t> </a:t>
            </a:r>
            <a:r>
              <a:rPr lang="de-DE" dirty="0" err="1"/>
              <a:t>v</a:t>
            </a:r>
            <a:r>
              <a:rPr lang="de-DE" baseline="-25000" dirty="0" err="1"/>
              <a:t>r</a:t>
            </a:r>
            <a:r>
              <a:rPr lang="de-DE" dirty="0"/>
              <a:t>: ?</a:t>
            </a:r>
            <a:endParaRPr lang="en-US" dirty="0"/>
          </a:p>
          <a:p>
            <a:endParaRPr lang="en-US" sz="1800" dirty="0"/>
          </a:p>
          <a:p>
            <a:r>
              <a:rPr lang="en-US" dirty="0"/>
              <a:t>Pore velocity u</a:t>
            </a:r>
          </a:p>
          <a:p>
            <a:endParaRPr lang="de-DE" dirty="0"/>
          </a:p>
          <a:p>
            <a:endParaRPr lang="de-DE" sz="4400" dirty="0"/>
          </a:p>
          <a:p>
            <a:r>
              <a:rPr lang="de-DE" dirty="0"/>
              <a:t>D</a:t>
            </a:r>
            <a:r>
              <a:rPr lang="en-US" dirty="0" err="1"/>
              <a:t>arcy</a:t>
            </a:r>
            <a:r>
              <a:rPr lang="en-US" dirty="0"/>
              <a:t> velocity </a:t>
            </a:r>
            <a:r>
              <a:rPr lang="en-US" dirty="0" err="1"/>
              <a:t>v</a:t>
            </a:r>
            <a:r>
              <a:rPr lang="en-US" baseline="-25000" dirty="0" err="1"/>
              <a:t>f</a:t>
            </a:r>
            <a:r>
              <a:rPr lang="en-US" baseline="-25000" dirty="0"/>
              <a:t> </a:t>
            </a:r>
            <a:br>
              <a:rPr lang="en-US" baseline="-25000" dirty="0"/>
            </a:br>
            <a:r>
              <a:rPr lang="de-DE" dirty="0"/>
              <a:t>(</a:t>
            </a:r>
            <a:r>
              <a:rPr lang="en-US" dirty="0"/>
              <a:t>discharge per area)</a:t>
            </a:r>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pic>
        <p:nvPicPr>
          <p:cNvPr id="13" name="Picture 1">
            <a:extLst>
              <a:ext uri="{FF2B5EF4-FFF2-40B4-BE49-F238E27FC236}">
                <a16:creationId xmlns:a16="http://schemas.microsoft.com/office/drawing/2014/main" id="{929E36C6-1B7D-4D16-8D51-9691E9BAE5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2191519"/>
            <a:ext cx="1390650" cy="733425"/>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extLst>
              <a:ext uri="{FF2B5EF4-FFF2-40B4-BE49-F238E27FC236}">
                <a16:creationId xmlns:a16="http://schemas.microsoft.com/office/drawing/2014/main" id="{D9B18409-9AEB-40F1-B6AA-5AAE7804A9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2" y="4414914"/>
            <a:ext cx="831429" cy="814286"/>
          </a:xfrm>
          <a:prstGeom prst="rect">
            <a:avLst/>
          </a:prstGeom>
          <a:noFill/>
          <a:ln>
            <a:noFill/>
          </a:ln>
          <a:effectLst/>
          <a:extLst>
            <a:ext uri="{909E8E84-426E-40DD-AFC4-6F175D3DCCD1}">
              <a14:hiddenFill xmlns:a14="http://schemas.microsoft.com/office/drawing/2010/main">
                <a:gradFill rotWithShape="1">
                  <a:gsLst>
                    <a:gs pos="0">
                      <a:srgbClr val="0000FF"/>
                    </a:gs>
                    <a:gs pos="100000">
                      <a:srgbClr val="A6A6FF"/>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Grafik 1">
            <a:extLst>
              <a:ext uri="{FF2B5EF4-FFF2-40B4-BE49-F238E27FC236}">
                <a16:creationId xmlns:a16="http://schemas.microsoft.com/office/drawing/2014/main" id="{BD09A291-7FCF-4D45-9ECF-5B3197D10C2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55169" y="874012"/>
            <a:ext cx="3548063"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4">
            <a:extLst>
              <a:ext uri="{FF2B5EF4-FFF2-40B4-BE49-F238E27FC236}">
                <a16:creationId xmlns:a16="http://schemas.microsoft.com/office/drawing/2014/main" id="{6B4FED05-EEF5-46A2-B288-DEED033D9007}"/>
              </a:ext>
            </a:extLst>
          </p:cNvPr>
          <p:cNvGraphicFramePr>
            <a:graphicFrameLocks noChangeAspect="1"/>
          </p:cNvGraphicFramePr>
          <p:nvPr>
            <p:extLst>
              <p:ext uri="{D42A27DB-BD31-4B8C-83A1-F6EECF244321}">
                <p14:modId xmlns:p14="http://schemas.microsoft.com/office/powerpoint/2010/main" val="377869640"/>
              </p:ext>
            </p:extLst>
          </p:nvPr>
        </p:nvGraphicFramePr>
        <p:xfrm>
          <a:off x="971600" y="2827325"/>
          <a:ext cx="2325688" cy="1174750"/>
        </p:xfrm>
        <a:graphic>
          <a:graphicData uri="http://schemas.openxmlformats.org/presentationml/2006/ole">
            <mc:AlternateContent xmlns:mc="http://schemas.openxmlformats.org/markup-compatibility/2006">
              <mc:Choice xmlns:v="urn:schemas-microsoft-com:vml" Requires="v">
                <p:oleObj spid="_x0000_s1072" name="Formel" r:id="rId7" imgW="1066337" imgH="545863" progId="Equation.3">
                  <p:embed/>
                </p:oleObj>
              </mc:Choice>
              <mc:Fallback>
                <p:oleObj name="Formel" r:id="rId7" imgW="1066337" imgH="545863" progId="Equation.3">
                  <p:embed/>
                  <p:pic>
                    <p:nvPicPr>
                      <p:cNvPr id="10243" name="Object 4">
                        <a:extLst>
                          <a:ext uri="{FF2B5EF4-FFF2-40B4-BE49-F238E27FC236}">
                            <a16:creationId xmlns:a16="http://schemas.microsoft.com/office/drawing/2014/main" id="{7C979D7E-7595-4144-99A2-E003EBA7D4E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2827325"/>
                        <a:ext cx="2325688"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5">
            <a:extLst>
              <a:ext uri="{FF2B5EF4-FFF2-40B4-BE49-F238E27FC236}">
                <a16:creationId xmlns:a16="http://schemas.microsoft.com/office/drawing/2014/main" id="{07B3FBFE-FAC2-464E-B633-03E64BB225AD}"/>
              </a:ext>
            </a:extLst>
          </p:cNvPr>
          <p:cNvGraphicFramePr>
            <a:graphicFrameLocks noChangeAspect="1"/>
          </p:cNvGraphicFramePr>
          <p:nvPr>
            <p:extLst>
              <p:ext uri="{D42A27DB-BD31-4B8C-83A1-F6EECF244321}">
                <p14:modId xmlns:p14="http://schemas.microsoft.com/office/powerpoint/2010/main" val="3415683808"/>
              </p:ext>
            </p:extLst>
          </p:nvPr>
        </p:nvGraphicFramePr>
        <p:xfrm>
          <a:off x="971600" y="5229200"/>
          <a:ext cx="1828800" cy="847725"/>
        </p:xfrm>
        <a:graphic>
          <a:graphicData uri="http://schemas.openxmlformats.org/presentationml/2006/ole">
            <mc:AlternateContent xmlns:mc="http://schemas.openxmlformats.org/markup-compatibility/2006">
              <mc:Choice xmlns:v="urn:schemas-microsoft-com:vml" Requires="v">
                <p:oleObj spid="_x0000_s1073" name="Formel" r:id="rId9" imgW="850531" imgH="393529" progId="Equation.3">
                  <p:embed/>
                </p:oleObj>
              </mc:Choice>
              <mc:Fallback>
                <p:oleObj name="Formel" r:id="rId9" imgW="850531" imgH="393529" progId="Equation.3">
                  <p:embed/>
                  <p:pic>
                    <p:nvPicPr>
                      <p:cNvPr id="10244" name="Object 5">
                        <a:extLst>
                          <a:ext uri="{FF2B5EF4-FFF2-40B4-BE49-F238E27FC236}">
                            <a16:creationId xmlns:a16="http://schemas.microsoft.com/office/drawing/2014/main" id="{7D7738CD-899B-4E3A-B864-B78396E6783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1600" y="5229200"/>
                        <a:ext cx="18288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67333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Computation of pathlines </a:t>
            </a:r>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p:txBody>
          <a:bodyPr>
            <a:normAutofit/>
          </a:bodyPr>
          <a:lstStyle/>
          <a:p>
            <a:r>
              <a:rPr lang="en-US" altLang="de-DE" dirty="0">
                <a:latin typeface="Calibri" panose="020F0502020204030204" pitchFamily="34" charset="0"/>
              </a:rPr>
              <a:t>Given: pore velocity u</a:t>
            </a:r>
          </a:p>
          <a:p>
            <a:endParaRPr lang="en-US" altLang="de-DE" dirty="0">
              <a:latin typeface="Calibri" panose="020F0502020204030204" pitchFamily="34" charset="0"/>
            </a:endParaRPr>
          </a:p>
          <a:p>
            <a:endParaRPr lang="en-US" altLang="de-DE" dirty="0">
              <a:latin typeface="Calibri" panose="020F0502020204030204" pitchFamily="34" charset="0"/>
            </a:endParaRPr>
          </a:p>
          <a:p>
            <a:endParaRPr lang="en-US" altLang="de-DE" dirty="0">
              <a:latin typeface="Calibri" panose="020F0502020204030204" pitchFamily="34" charset="0"/>
            </a:endParaRPr>
          </a:p>
          <a:p>
            <a:r>
              <a:rPr lang="en-US" altLang="de-DE" dirty="0">
                <a:solidFill>
                  <a:srgbClr val="000000"/>
                </a:solidFill>
                <a:latin typeface="Calibri" panose="020F0502020204030204" pitchFamily="34" charset="0"/>
              </a:rPr>
              <a:t>Wanted: displacement s by integration over time </a:t>
            </a:r>
          </a:p>
          <a:p>
            <a:pPr marL="0" indent="0">
              <a:buNone/>
            </a:pPr>
            <a:endParaRPr lang="en-US" altLang="de-DE" dirty="0">
              <a:solidFill>
                <a:srgbClr val="000000"/>
              </a:solidFill>
              <a:latin typeface="Calibri" panose="020F0502020204030204" pitchFamily="34" charset="0"/>
            </a:endParaRP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
        <p:nvSpPr>
          <p:cNvPr id="9" name="Textfeld 8">
            <a:extLst>
              <a:ext uri="{FF2B5EF4-FFF2-40B4-BE49-F238E27FC236}">
                <a16:creationId xmlns:a16="http://schemas.microsoft.com/office/drawing/2014/main" id="{5335FD52-36A7-4637-BA27-7196604F8C69}"/>
              </a:ext>
            </a:extLst>
          </p:cNvPr>
          <p:cNvSpPr txBox="1">
            <a:spLocks noRot="1" noChangeAspect="1" noMove="1" noResize="1" noEditPoints="1" noAdjustHandles="1" noChangeArrowheads="1" noChangeShapeType="1" noTextEdit="1"/>
          </p:cNvSpPr>
          <p:nvPr/>
        </p:nvSpPr>
        <p:spPr>
          <a:xfrm>
            <a:off x="203508" y="1719939"/>
            <a:ext cx="3864436" cy="1853077"/>
          </a:xfrm>
          <a:prstGeom prst="rect">
            <a:avLst/>
          </a:prstGeom>
          <a:blipFill dpi="0" rotWithShape="1">
            <a:blip r:embed="rId3"/>
            <a:srcRect/>
            <a:stretch>
              <a:fillRect l="15958" t="25256" r="-56700" b="19066"/>
            </a:stretch>
          </a:blipFill>
        </p:spPr>
        <p:txBody>
          <a:bodyPr lIns="540000" tIns="288000"/>
          <a:lstStyle/>
          <a:p>
            <a:pPr eaLnBrk="1" hangingPunct="1">
              <a:defRPr/>
            </a:pPr>
            <a:r>
              <a:rPr lang="de-DE" dirty="0">
                <a:noFill/>
              </a:rPr>
              <a:t> </a:t>
            </a:r>
          </a:p>
        </p:txBody>
      </p:sp>
      <p:sp>
        <p:nvSpPr>
          <p:cNvPr id="12" name="Textfeld 11">
            <a:extLst>
              <a:ext uri="{FF2B5EF4-FFF2-40B4-BE49-F238E27FC236}">
                <a16:creationId xmlns:a16="http://schemas.microsoft.com/office/drawing/2014/main" id="{0847244E-C8C5-4554-BB95-951F952E67B6}"/>
              </a:ext>
            </a:extLst>
          </p:cNvPr>
          <p:cNvSpPr txBox="1">
            <a:spLocks noRot="1" noChangeAspect="1" noMove="1" noResize="1" noEditPoints="1" noAdjustHandles="1" noChangeArrowheads="1" noChangeShapeType="1" noTextEdit="1"/>
          </p:cNvSpPr>
          <p:nvPr/>
        </p:nvSpPr>
        <p:spPr>
          <a:xfrm>
            <a:off x="361533" y="4047345"/>
            <a:ext cx="3346371" cy="1541895"/>
          </a:xfrm>
          <a:prstGeom prst="rect">
            <a:avLst/>
          </a:prstGeom>
          <a:blipFill rotWithShape="1">
            <a:blip r:embed="rId4"/>
            <a:stretch>
              <a:fillRect l="15061" t="11674" r="8384" b="41439"/>
            </a:stretch>
          </a:blipFill>
        </p:spPr>
        <p:txBody>
          <a:bodyPr/>
          <a:lstStyle/>
          <a:p>
            <a:pPr eaLnBrk="1" hangingPunct="1">
              <a:defRPr/>
            </a:pPr>
            <a:r>
              <a:rPr lang="de-DE">
                <a:noFill/>
              </a:rPr>
              <a:t> </a:t>
            </a:r>
          </a:p>
        </p:txBody>
      </p:sp>
    </p:spTree>
    <p:extLst>
      <p:ext uri="{BB962C8B-B14F-4D97-AF65-F5344CB8AC3E}">
        <p14:creationId xmlns:p14="http://schemas.microsoft.com/office/powerpoint/2010/main" val="1946078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Computation of pathlines </a:t>
            </a:r>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pic>
        <p:nvPicPr>
          <p:cNvPr id="10" name="Grafik 1">
            <a:extLst>
              <a:ext uri="{FF2B5EF4-FFF2-40B4-BE49-F238E27FC236}">
                <a16:creationId xmlns:a16="http://schemas.microsoft.com/office/drawing/2014/main" id="{545E5551-875E-454B-814C-0EC305614C6E}"/>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648" y="980728"/>
            <a:ext cx="4616648" cy="556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feld 2">
            <a:extLst>
              <a:ext uri="{FF2B5EF4-FFF2-40B4-BE49-F238E27FC236}">
                <a16:creationId xmlns:a16="http://schemas.microsoft.com/office/drawing/2014/main" id="{F1B22CAD-9B83-4281-A94E-CBC22D7C0E4D}"/>
              </a:ext>
            </a:extLst>
          </p:cNvPr>
          <p:cNvSpPr txBox="1">
            <a:spLocks noChangeArrowheads="1"/>
          </p:cNvSpPr>
          <p:nvPr/>
        </p:nvSpPr>
        <p:spPr bwMode="auto">
          <a:xfrm>
            <a:off x="5329238" y="1677496"/>
            <a:ext cx="3357562"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de-DE" altLang="de-DE" sz="2000" dirty="0">
                <a:latin typeface="Calibri" panose="020F0502020204030204" pitchFamily="34" charset="0"/>
              </a:rPr>
              <a:t>Integration:</a:t>
            </a:r>
          </a:p>
          <a:p>
            <a:pPr eaLnBrk="1" hangingPunct="1"/>
            <a:endParaRPr lang="de-DE" altLang="de-DE" sz="2000" dirty="0">
              <a:latin typeface="Calibri" panose="020F0502020204030204" pitchFamily="34" charset="0"/>
            </a:endParaRPr>
          </a:p>
          <a:p>
            <a:pPr eaLnBrk="1" hangingPunct="1"/>
            <a:r>
              <a:rPr lang="en-US" altLang="de-DE" sz="2000" dirty="0">
                <a:latin typeface="Calibri" panose="020F0502020204030204" pitchFamily="34" charset="0"/>
              </a:rPr>
              <a:t>Decompose in velocity components </a:t>
            </a:r>
            <a:r>
              <a:rPr lang="en-US" altLang="de-DE" sz="2000" dirty="0" err="1">
                <a:latin typeface="Calibri" panose="020F0502020204030204" pitchFamily="34" charset="0"/>
              </a:rPr>
              <a:t>u</a:t>
            </a:r>
            <a:r>
              <a:rPr lang="en-US" altLang="de-DE" sz="2000" baseline="-25000" dirty="0" err="1">
                <a:latin typeface="Calibri" panose="020F0502020204030204" pitchFamily="34" charset="0"/>
              </a:rPr>
              <a:t>x</a:t>
            </a:r>
            <a:r>
              <a:rPr lang="en-US" altLang="de-DE" sz="2000" dirty="0">
                <a:latin typeface="Calibri" panose="020F0502020204030204" pitchFamily="34" charset="0"/>
              </a:rPr>
              <a:t> and </a:t>
            </a:r>
            <a:r>
              <a:rPr lang="en-US" altLang="de-DE" sz="2000" dirty="0" err="1">
                <a:latin typeface="Calibri" panose="020F0502020204030204" pitchFamily="34" charset="0"/>
              </a:rPr>
              <a:t>u</a:t>
            </a:r>
            <a:r>
              <a:rPr lang="en-US" altLang="de-DE" sz="2000" baseline="-25000" dirty="0" err="1">
                <a:latin typeface="Calibri" panose="020F0502020204030204" pitchFamily="34" charset="0"/>
              </a:rPr>
              <a:t>y</a:t>
            </a:r>
            <a:endParaRPr lang="en-US" altLang="de-DE" sz="2000" baseline="-25000" dirty="0">
              <a:latin typeface="Calibri" panose="020F0502020204030204" pitchFamily="34" charset="0"/>
            </a:endParaRPr>
          </a:p>
          <a:p>
            <a:pPr eaLnBrk="1" hangingPunct="1"/>
            <a:endParaRPr lang="en-US" altLang="de-DE" sz="2000" dirty="0">
              <a:latin typeface="Calibri" panose="020F0502020204030204" pitchFamily="34" charset="0"/>
            </a:endParaRPr>
          </a:p>
          <a:p>
            <a:pPr eaLnBrk="1" hangingPunct="1"/>
            <a:r>
              <a:rPr lang="en-US" altLang="de-DE" sz="2000" dirty="0">
                <a:latin typeface="Calibri" panose="020F0502020204030204" pitchFamily="34" charset="0"/>
              </a:rPr>
              <a:t>x(t + ∆t) = x(t) + </a:t>
            </a:r>
            <a:r>
              <a:rPr lang="en-US" altLang="de-DE" sz="2000" dirty="0" err="1">
                <a:latin typeface="Calibri" panose="020F0502020204030204" pitchFamily="34" charset="0"/>
              </a:rPr>
              <a:t>u</a:t>
            </a:r>
            <a:r>
              <a:rPr lang="en-US" altLang="de-DE" sz="2000" baseline="-25000" dirty="0" err="1">
                <a:latin typeface="Calibri" panose="020F0502020204030204" pitchFamily="34" charset="0"/>
              </a:rPr>
              <a:t>x</a:t>
            </a:r>
            <a:r>
              <a:rPr lang="en-US" altLang="de-DE" sz="2000" dirty="0">
                <a:latin typeface="Calibri" panose="020F0502020204030204" pitchFamily="34" charset="0"/>
              </a:rPr>
              <a:t> ∆t</a:t>
            </a:r>
          </a:p>
          <a:p>
            <a:pPr eaLnBrk="1" hangingPunct="1"/>
            <a:r>
              <a:rPr lang="en-US" altLang="de-DE" sz="2000" dirty="0">
                <a:latin typeface="Calibri" panose="020F0502020204030204" pitchFamily="34" charset="0"/>
              </a:rPr>
              <a:t>y(t + ∆t) = y(t) + </a:t>
            </a:r>
            <a:r>
              <a:rPr lang="en-US" altLang="de-DE" sz="2000" dirty="0" err="1">
                <a:latin typeface="Calibri" panose="020F0502020204030204" pitchFamily="34" charset="0"/>
              </a:rPr>
              <a:t>u</a:t>
            </a:r>
            <a:r>
              <a:rPr lang="en-US" altLang="de-DE" sz="2000" baseline="-25000" dirty="0" err="1">
                <a:latin typeface="Calibri" panose="020F0502020204030204" pitchFamily="34" charset="0"/>
              </a:rPr>
              <a:t>y</a:t>
            </a:r>
            <a:r>
              <a:rPr lang="en-US" altLang="de-DE" sz="2000" dirty="0">
                <a:latin typeface="Calibri" panose="020F0502020204030204" pitchFamily="34" charset="0"/>
              </a:rPr>
              <a:t> ∆t</a:t>
            </a:r>
          </a:p>
          <a:p>
            <a:pPr eaLnBrk="1" hangingPunct="1"/>
            <a:endParaRPr lang="en-US" altLang="de-DE" sz="2000" dirty="0">
              <a:latin typeface="Calibri" panose="020F0502020204030204" pitchFamily="34" charset="0"/>
            </a:endParaRPr>
          </a:p>
          <a:p>
            <a:pPr eaLnBrk="1" hangingPunct="1"/>
            <a:r>
              <a:rPr lang="en-US" altLang="de-DE" sz="2000" dirty="0">
                <a:latin typeface="Calibri" panose="020F0502020204030204" pitchFamily="34" charset="0"/>
              </a:rPr>
              <a:t>Integration methods:</a:t>
            </a:r>
          </a:p>
          <a:p>
            <a:pPr eaLnBrk="1" hangingPunct="1"/>
            <a:endParaRPr lang="en-US" altLang="de-DE" sz="2000" dirty="0">
              <a:latin typeface="Calibri" panose="020F0502020204030204" pitchFamily="34" charset="0"/>
            </a:endParaRPr>
          </a:p>
          <a:p>
            <a:pPr eaLnBrk="1" hangingPunct="1"/>
            <a:r>
              <a:rPr lang="en-US" altLang="de-DE" sz="2000" dirty="0">
                <a:latin typeface="Calibri" panose="020F0502020204030204" pitchFamily="34" charset="0"/>
              </a:rPr>
              <a:t>e.g. Euler, </a:t>
            </a:r>
            <a:r>
              <a:rPr lang="en-US" altLang="de-DE" sz="2000" dirty="0" err="1">
                <a:latin typeface="Calibri" panose="020F0502020204030204" pitchFamily="34" charset="0"/>
              </a:rPr>
              <a:t>Heun</a:t>
            </a:r>
            <a:r>
              <a:rPr lang="en-US" altLang="de-DE" sz="2000" dirty="0">
                <a:latin typeface="Calibri" panose="020F0502020204030204" pitchFamily="34" charset="0"/>
              </a:rPr>
              <a:t>, Runge-</a:t>
            </a:r>
            <a:r>
              <a:rPr lang="en-US" altLang="de-DE" sz="2000" dirty="0" err="1">
                <a:latin typeface="Calibri" panose="020F0502020204030204" pitchFamily="34" charset="0"/>
              </a:rPr>
              <a:t>Kutta</a:t>
            </a:r>
            <a:endParaRPr lang="en-US" altLang="de-DE" sz="2000" dirty="0">
              <a:latin typeface="Calibri" panose="020F0502020204030204" pitchFamily="34" charset="0"/>
            </a:endParaRPr>
          </a:p>
          <a:p>
            <a:pPr eaLnBrk="1" hangingPunct="1"/>
            <a:endParaRPr lang="en-US" altLang="de-DE" sz="2000" dirty="0">
              <a:latin typeface="Calibri" panose="020F0502020204030204" pitchFamily="34" charset="0"/>
            </a:endParaRPr>
          </a:p>
          <a:p>
            <a:pPr eaLnBrk="1" hangingPunct="1"/>
            <a:r>
              <a:rPr lang="en-US" altLang="de-DE" sz="2000" dirty="0">
                <a:latin typeface="Calibri" panose="020F0502020204030204" pitchFamily="34" charset="0"/>
              </a:rPr>
              <a:t>Step correction!</a:t>
            </a:r>
          </a:p>
          <a:p>
            <a:pPr eaLnBrk="1" hangingPunct="1"/>
            <a:endParaRPr lang="en-US" altLang="de-DE" dirty="0"/>
          </a:p>
          <a:p>
            <a:pPr eaLnBrk="1" hangingPunct="1"/>
            <a:endParaRPr lang="en-US" altLang="de-DE" dirty="0"/>
          </a:p>
          <a:p>
            <a:pPr eaLnBrk="1" hangingPunct="1"/>
            <a:endParaRPr lang="en-US" altLang="de-DE" dirty="0"/>
          </a:p>
        </p:txBody>
      </p:sp>
    </p:spTree>
    <p:extLst>
      <p:ext uri="{BB962C8B-B14F-4D97-AF65-F5344CB8AC3E}">
        <p14:creationId xmlns:p14="http://schemas.microsoft.com/office/powerpoint/2010/main" val="184469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Velocity interpolation in numerical models</a:t>
            </a:r>
            <a:endParaRPr lang="en-US"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p:txBody>
          <a:bodyPr>
            <a:normAutofit fontScale="92500" lnSpcReduction="20000"/>
          </a:bodyPr>
          <a:lstStyle/>
          <a:p>
            <a:r>
              <a:rPr lang="en-US" dirty="0"/>
              <a:t>What we need is a continuous velocity field!</a:t>
            </a:r>
          </a:p>
          <a:p>
            <a:endParaRPr lang="en-US" dirty="0"/>
          </a:p>
          <a:p>
            <a:r>
              <a:rPr lang="en-US" dirty="0"/>
              <a:t>Finite Differences:</a:t>
            </a:r>
          </a:p>
          <a:p>
            <a:endParaRPr lang="en-US" dirty="0"/>
          </a:p>
          <a:p>
            <a:pPr lvl="1"/>
            <a:r>
              <a:rPr lang="en-US" dirty="0"/>
              <a:t>Velocities are determined from fluxes between adjacent cells.</a:t>
            </a:r>
          </a:p>
          <a:p>
            <a:pPr lvl="1"/>
            <a:r>
              <a:rPr lang="en-US" dirty="0"/>
              <a:t>Given </a:t>
            </a:r>
            <a:r>
              <a:rPr lang="en-US" dirty="0" err="1"/>
              <a:t>v</a:t>
            </a:r>
            <a:r>
              <a:rPr lang="en-US" baseline="-25000" dirty="0" err="1"/>
              <a:t>fx</a:t>
            </a:r>
            <a:r>
              <a:rPr lang="en-US" dirty="0"/>
              <a:t> and </a:t>
            </a:r>
            <a:r>
              <a:rPr lang="en-US" dirty="0" err="1"/>
              <a:t>v</a:t>
            </a:r>
            <a:r>
              <a:rPr lang="en-US" baseline="-25000" dirty="0" err="1"/>
              <a:t>fy</a:t>
            </a:r>
            <a:r>
              <a:rPr lang="en-US" dirty="0"/>
              <a:t> (and </a:t>
            </a:r>
            <a:r>
              <a:rPr lang="en-US" dirty="0" err="1"/>
              <a:t>v</a:t>
            </a:r>
            <a:r>
              <a:rPr lang="en-US" baseline="-25000" dirty="0" err="1"/>
              <a:t>fz</a:t>
            </a:r>
            <a:r>
              <a:rPr lang="en-US" dirty="0"/>
              <a:t>) between nodes. </a:t>
            </a:r>
          </a:p>
          <a:p>
            <a:pPr lvl="1"/>
            <a:r>
              <a:rPr lang="en-US" dirty="0"/>
              <a:t>2 approaches: </a:t>
            </a:r>
            <a:r>
              <a:rPr lang="en-US" cap="small" dirty="0">
                <a:solidFill>
                  <a:schemeClr val="tx2"/>
                </a:solidFill>
              </a:rPr>
              <a:t>Prickett</a:t>
            </a:r>
            <a:r>
              <a:rPr lang="en-US" dirty="0"/>
              <a:t>- and </a:t>
            </a:r>
            <a:r>
              <a:rPr lang="en-US" cap="small" dirty="0">
                <a:solidFill>
                  <a:schemeClr val="tx2"/>
                </a:solidFill>
              </a:rPr>
              <a:t>Pollock</a:t>
            </a:r>
            <a:r>
              <a:rPr lang="en-US" dirty="0"/>
              <a:t>-method.</a:t>
            </a:r>
          </a:p>
          <a:p>
            <a:endParaRPr lang="en-US" dirty="0"/>
          </a:p>
          <a:p>
            <a:r>
              <a:rPr lang="en-US" dirty="0"/>
              <a:t>Finite Elements:</a:t>
            </a:r>
          </a:p>
          <a:p>
            <a:pPr lvl="1"/>
            <a:r>
              <a:rPr lang="en-US" dirty="0"/>
              <a:t>Velocities are determined from derivations of the head distributions and element properties. The velocity is constant in every element.</a:t>
            </a: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spTree>
    <p:extLst>
      <p:ext uri="{BB962C8B-B14F-4D97-AF65-F5344CB8AC3E}">
        <p14:creationId xmlns:p14="http://schemas.microsoft.com/office/powerpoint/2010/main" val="3757043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EF3980-3FC2-4FFD-B275-67A77C42CDF9}"/>
              </a:ext>
            </a:extLst>
          </p:cNvPr>
          <p:cNvSpPr>
            <a:spLocks noGrp="1"/>
          </p:cNvSpPr>
          <p:nvPr>
            <p:ph type="title"/>
          </p:nvPr>
        </p:nvSpPr>
        <p:spPr/>
        <p:txBody>
          <a:bodyPr/>
          <a:lstStyle/>
          <a:p>
            <a:r>
              <a:rPr lang="de-DE" b="1" dirty="0"/>
              <a:t>Contents</a:t>
            </a:r>
            <a:endParaRPr lang="en-US" b="1" dirty="0"/>
          </a:p>
        </p:txBody>
      </p:sp>
      <mc:AlternateContent xmlns:mc="http://schemas.openxmlformats.org/markup-compatibility/2006">
        <mc:Choice xmlns:psuz="http://schemas.microsoft.com/office/powerpoint/2016/summaryzoom" Requires="psuz">
          <p:graphicFrame>
            <p:nvGraphicFramePr>
              <p:cNvPr id="5" name="Zusammenfassungszoom 4">
                <a:extLst>
                  <a:ext uri="{FF2B5EF4-FFF2-40B4-BE49-F238E27FC236}">
                    <a16:creationId xmlns:a16="http://schemas.microsoft.com/office/drawing/2014/main" id="{E6A9ACE1-A3E4-431F-B9C6-25C2917C84FC}"/>
                  </a:ext>
                </a:extLst>
              </p:cNvPr>
              <p:cNvGraphicFramePr>
                <a:graphicFrameLocks noChangeAspect="1"/>
              </p:cNvGraphicFramePr>
              <p:nvPr>
                <p:extLst>
                  <p:ext uri="{D42A27DB-BD31-4B8C-83A1-F6EECF244321}">
                    <p14:modId xmlns:p14="http://schemas.microsoft.com/office/powerpoint/2010/main" val="968040674"/>
                  </p:ext>
                </p:extLst>
              </p:nvPr>
            </p:nvGraphicFramePr>
            <p:xfrm>
              <a:off x="457200" y="1600200"/>
              <a:ext cx="8229600" cy="4525963"/>
            </p:xfrm>
            <a:graphic>
              <a:graphicData uri="http://schemas.microsoft.com/office/powerpoint/2016/summaryzoom">
                <psuz:summaryZm>
                  <psuz:summaryZmObj sectionId="{B82D63DA-95FF-4C0B-BAB0-12E6A4023962}">
                    <psuz:zmPr id="{51ECC5F3-5D15-4AE2-84A4-F053E6537184}" transitionDur="1000">
                      <p166:blipFill xmlns:p166="http://schemas.microsoft.com/office/powerpoint/2016/6/main">
                        <a:blip r:embed="rId2"/>
                        <a:stretch>
                          <a:fillRect/>
                        </a:stretch>
                      </p166:blipFill>
                      <p166:spPr xmlns:p166="http://schemas.microsoft.com/office/powerpoint/2016/6/main">
                        <a:xfrm>
                          <a:off x="1331333" y="158409"/>
                          <a:ext cx="2715577" cy="2036683"/>
                        </a:xfrm>
                        <a:prstGeom prst="rect">
                          <a:avLst/>
                        </a:prstGeom>
                        <a:ln w="3175">
                          <a:solidFill>
                            <a:prstClr val="ltGray"/>
                          </a:solidFill>
                        </a:ln>
                      </p166:spPr>
                    </psuz:zmPr>
                  </psuz:summaryZmObj>
                  <psuz:summaryZmObj sectionId="{5C3BEBAF-D0C1-4323-9451-51F2D8D0092B}">
                    <psuz:zmPr id="{EC24E24B-05F6-43AC-9D1F-D715E3414053}" transitionDur="1000">
                      <p166:blipFill xmlns:p166="http://schemas.microsoft.com/office/powerpoint/2016/6/main">
                        <a:blip r:embed="rId3"/>
                        <a:stretch>
                          <a:fillRect/>
                        </a:stretch>
                      </p166:blipFill>
                      <p166:spPr xmlns:p166="http://schemas.microsoft.com/office/powerpoint/2016/6/main">
                        <a:xfrm>
                          <a:off x="4182689" y="158409"/>
                          <a:ext cx="2715577" cy="2036683"/>
                        </a:xfrm>
                        <a:prstGeom prst="rect">
                          <a:avLst/>
                        </a:prstGeom>
                        <a:ln w="3175">
                          <a:solidFill>
                            <a:prstClr val="ltGray"/>
                          </a:solidFill>
                        </a:ln>
                      </p166:spPr>
                    </psuz:zmPr>
                  </psuz:summaryZmObj>
                  <psuz:summaryZmObj sectionId="{FEE9237B-1F22-4D4B-A6FC-5B3CD5D5412C}">
                    <psuz:zmPr id="{AB09261C-F778-403F-BFC7-16B4B47D1791}" transitionDur="1000">
                      <p166:blipFill xmlns:p166="http://schemas.microsoft.com/office/powerpoint/2016/6/main">
                        <a:blip r:embed="rId4"/>
                        <a:stretch>
                          <a:fillRect/>
                        </a:stretch>
                      </p166:blipFill>
                      <p166:spPr xmlns:p166="http://schemas.microsoft.com/office/powerpoint/2016/6/main">
                        <a:xfrm>
                          <a:off x="1331333" y="2330871"/>
                          <a:ext cx="2715577" cy="2036683"/>
                        </a:xfrm>
                        <a:prstGeom prst="rect">
                          <a:avLst/>
                        </a:prstGeom>
                        <a:ln w="3175">
                          <a:solidFill>
                            <a:prstClr val="ltGray"/>
                          </a:solidFill>
                        </a:ln>
                      </p166:spPr>
                    </psuz:zmPr>
                  </psuz:summaryZmObj>
                  <psuz:summaryZmObj sectionId="{3CC56E0A-7998-4C3F-8D2D-6D2AD548F99A}">
                    <psuz:zmPr id="{F5DA71F6-D002-4A56-8C2F-5309049F5C0B}" transitionDur="1000">
                      <p166:blipFill xmlns:p166="http://schemas.microsoft.com/office/powerpoint/2016/6/main">
                        <a:blip r:embed="rId5"/>
                        <a:stretch>
                          <a:fillRect/>
                        </a:stretch>
                      </p166:blipFill>
                      <p166:spPr xmlns:p166="http://schemas.microsoft.com/office/powerpoint/2016/6/main">
                        <a:xfrm>
                          <a:off x="4182689" y="2330871"/>
                          <a:ext cx="2715577" cy="2036683"/>
                        </a:xfrm>
                        <a:prstGeom prst="rect">
                          <a:avLst/>
                        </a:prstGeom>
                        <a:ln w="3175">
                          <a:solidFill>
                            <a:prstClr val="ltGray"/>
                          </a:solidFill>
                        </a:ln>
                      </p166:spPr>
                    </psuz:zmPr>
                  </psuz:summaryZmObj>
                  <psuz:gridLayout/>
                </psuz:summaryZm>
              </a:graphicData>
            </a:graphic>
          </p:graphicFrame>
        </mc:Choice>
        <mc:Fallback>
          <p:grpSp>
            <p:nvGrpSpPr>
              <p:cNvPr id="5" name="Zusammenfassungszoom 4">
                <a:extLst>
                  <a:ext uri="{FF2B5EF4-FFF2-40B4-BE49-F238E27FC236}">
                    <a16:creationId xmlns:a16="http://schemas.microsoft.com/office/drawing/2014/main" id="{E6A9ACE1-A3E4-431F-B9C6-25C2917C84FC}"/>
                  </a:ext>
                </a:extLst>
              </p:cNvPr>
              <p:cNvGrpSpPr>
                <a:grpSpLocks noGrp="1" noUngrp="1" noRot="1" noChangeAspect="1" noMove="1" noResize="1"/>
              </p:cNvGrpSpPr>
              <p:nvPr/>
            </p:nvGrpSpPr>
            <p:grpSpPr>
              <a:xfrm>
                <a:off x="457200" y="1600200"/>
                <a:ext cx="8229600" cy="4525963"/>
                <a:chOff x="457200" y="1600200"/>
                <a:chExt cx="8229600" cy="4525963"/>
              </a:xfrm>
            </p:grpSpPr>
            <p:pic>
              <p:nvPicPr>
                <p:cNvPr id="3" name="Picture 3">
                  <a:hlinkClick r:id="rId6" action="ppaction://hlinksldjump"/>
                </p:cNvPr>
                <p:cNvPicPr>
                  <a:picLocks noSelect="1" noRot="1" noChangeAspect="1" noMove="1" noResize="1" noEditPoints="1" noAdjustHandles="1" noChangeArrowheads="1" noChangeShapeType="1"/>
                </p:cNvPicPr>
                <p:nvPr/>
              </p:nvPicPr>
              <p:blipFill>
                <a:blip r:embed="rId2"/>
                <a:stretch>
                  <a:fillRect/>
                </a:stretch>
              </p:blipFill>
              <p:spPr>
                <a:xfrm>
                  <a:off x="1788533" y="1758609"/>
                  <a:ext cx="2715577" cy="2036683"/>
                </a:xfrm>
                <a:prstGeom prst="rect">
                  <a:avLst/>
                </a:prstGeom>
                <a:ln w="3175">
                  <a:solidFill>
                    <a:prstClr val="ltGray"/>
                  </a:solidFill>
                </a:ln>
              </p:spPr>
            </p:pic>
            <p:pic>
              <p:nvPicPr>
                <p:cNvPr id="4" name="Picture 4">
                  <a:hlinkClick r:id="rId7"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4639889" y="1758609"/>
                  <a:ext cx="2715577" cy="2036683"/>
                </a:xfrm>
                <a:prstGeom prst="rect">
                  <a:avLst/>
                </a:prstGeom>
                <a:ln w="3175">
                  <a:solidFill>
                    <a:prstClr val="ltGray"/>
                  </a:solidFill>
                </a:ln>
              </p:spPr>
            </p:pic>
            <p:pic>
              <p:nvPicPr>
                <p:cNvPr id="6" name="Picture 6">
                  <a:hlinkClick r:id="rId8"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1788533" y="3931071"/>
                  <a:ext cx="2715577" cy="2036683"/>
                </a:xfrm>
                <a:prstGeom prst="rect">
                  <a:avLst/>
                </a:prstGeom>
                <a:ln w="3175">
                  <a:solidFill>
                    <a:prstClr val="ltGray"/>
                  </a:solidFill>
                </a:ln>
              </p:spPr>
            </p:pic>
            <p:pic>
              <p:nvPicPr>
                <p:cNvPr id="7" name="Picture 7">
                  <a:hlinkClick r:id="rId9"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4639889" y="3931071"/>
                  <a:ext cx="2715577" cy="2036683"/>
                </a:xfrm>
                <a:prstGeom prst="rect">
                  <a:avLst/>
                </a:prstGeom>
                <a:ln w="3175">
                  <a:solidFill>
                    <a:prstClr val="ltGray"/>
                  </a:solidFill>
                </a:ln>
              </p:spPr>
            </p:pic>
          </p:grpSp>
        </mc:Fallback>
      </mc:AlternateContent>
      <p:sp>
        <p:nvSpPr>
          <p:cNvPr id="11" name="Datumsplatzhalter 3">
            <a:extLst>
              <a:ext uri="{FF2B5EF4-FFF2-40B4-BE49-F238E27FC236}">
                <a16:creationId xmlns:a16="http://schemas.microsoft.com/office/drawing/2014/main" id="{855ACFD9-F21F-4C74-A136-62BE630709A3}"/>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42367140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Prickett’s method</a:t>
            </a:r>
            <a:endParaRPr lang="en-US"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a:xfrm>
            <a:off x="457200" y="1600200"/>
            <a:ext cx="4618856" cy="4525963"/>
          </a:xfrm>
        </p:spPr>
        <p:txBody>
          <a:bodyPr>
            <a:normAutofit/>
          </a:bodyPr>
          <a:lstStyle/>
          <a:p>
            <a:r>
              <a:rPr lang="en-US" altLang="de-DE" dirty="0">
                <a:latin typeface="Calibri" panose="020F0502020204030204" pitchFamily="34" charset="0"/>
              </a:rPr>
              <a:t>Velocity interpolation after </a:t>
            </a:r>
            <a:r>
              <a:rPr lang="en-US" altLang="de-DE" cap="small" dirty="0">
                <a:latin typeface="Calibri" panose="020F0502020204030204" pitchFamily="34" charset="0"/>
              </a:rPr>
              <a:t>Prickett</a:t>
            </a:r>
            <a:r>
              <a:rPr lang="en-US" altLang="de-DE" dirty="0">
                <a:latin typeface="Calibri" panose="020F0502020204030204" pitchFamily="34" charset="0"/>
              </a:rPr>
              <a:t> et al. (1981).</a:t>
            </a:r>
            <a:endParaRPr lang="de-DE" altLang="de-DE" dirty="0">
              <a:latin typeface="Calibri" panose="020F0502020204030204" pitchFamily="34" charset="0"/>
            </a:endParaRP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pic>
        <p:nvPicPr>
          <p:cNvPr id="5" name="Picture 3">
            <a:extLst>
              <a:ext uri="{FF2B5EF4-FFF2-40B4-BE49-F238E27FC236}">
                <a16:creationId xmlns:a16="http://schemas.microsoft.com/office/drawing/2014/main" id="{EC9536B0-07AF-40AA-9817-34E5844840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696913"/>
            <a:ext cx="3740150" cy="616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071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Pollock’s method</a:t>
            </a:r>
            <a:endParaRPr lang="en-US" dirty="0"/>
          </a:p>
        </p:txBody>
      </p:sp>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a:xfrm>
            <a:off x="457200" y="1600200"/>
            <a:ext cx="8229600" cy="4525963"/>
          </a:xfrm>
        </p:spPr>
        <p:txBody>
          <a:bodyPr>
            <a:normAutofit/>
          </a:bodyPr>
          <a:lstStyle/>
          <a:p>
            <a:r>
              <a:rPr lang="en-US" altLang="de-DE" sz="1800" dirty="0">
                <a:latin typeface="Calibri" panose="020F0502020204030204" pitchFamily="34" charset="0"/>
              </a:rPr>
              <a:t>Given: Flow distribution along cell boundary. No sinks and sources in the interior.</a:t>
            </a:r>
          </a:p>
          <a:p>
            <a:r>
              <a:rPr lang="en-US" altLang="de-DE" sz="1800" dirty="0" err="1">
                <a:latin typeface="Calibri" panose="020F0502020204030204" pitchFamily="34" charset="0"/>
              </a:rPr>
              <a:t>Pathline</a:t>
            </a:r>
            <a:r>
              <a:rPr lang="en-US" altLang="de-DE" sz="1800" dirty="0">
                <a:latin typeface="Calibri" panose="020F0502020204030204" pitchFamily="34" charset="0"/>
              </a:rPr>
              <a:t>: For point of entry the point of exit follows immediately from  continuity. Interpolation between the points is made on the basis of linear interpolation of velocities </a:t>
            </a:r>
            <a:r>
              <a:rPr lang="en-US" altLang="de-DE" sz="1800" dirty="0" err="1">
                <a:latin typeface="Calibri" panose="020F0502020204030204" pitchFamily="34" charset="0"/>
              </a:rPr>
              <a:t>v</a:t>
            </a:r>
            <a:r>
              <a:rPr lang="en-US" altLang="de-DE" sz="1800" baseline="-25000" dirty="0" err="1">
                <a:latin typeface="Calibri" panose="020F0502020204030204" pitchFamily="34" charset="0"/>
              </a:rPr>
              <a:t>x</a:t>
            </a:r>
            <a:r>
              <a:rPr lang="en-US" altLang="de-DE" sz="1800" dirty="0">
                <a:latin typeface="Calibri" panose="020F0502020204030204" pitchFamily="34" charset="0"/>
              </a:rPr>
              <a:t> in x-direction </a:t>
            </a:r>
            <a:r>
              <a:rPr lang="en-US" altLang="de-DE" sz="1800" dirty="0" err="1">
                <a:latin typeface="Calibri" panose="020F0502020204030204" pitchFamily="34" charset="0"/>
              </a:rPr>
              <a:t>v</a:t>
            </a:r>
            <a:r>
              <a:rPr lang="en-US" altLang="de-DE" sz="1800" baseline="-25000" dirty="0" err="1">
                <a:latin typeface="Calibri" panose="020F0502020204030204" pitchFamily="34" charset="0"/>
              </a:rPr>
              <a:t>y</a:t>
            </a:r>
            <a:r>
              <a:rPr lang="en-US" altLang="de-DE" sz="1800" dirty="0">
                <a:latin typeface="Calibri" panose="020F0502020204030204" pitchFamily="34" charset="0"/>
              </a:rPr>
              <a:t> in y-direction.  Analytical solution exists.</a:t>
            </a:r>
          </a:p>
          <a:p>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pic>
        <p:nvPicPr>
          <p:cNvPr id="6" name="Picture 3">
            <a:extLst>
              <a:ext uri="{FF2B5EF4-FFF2-40B4-BE49-F238E27FC236}">
                <a16:creationId xmlns:a16="http://schemas.microsoft.com/office/drawing/2014/main" id="{CA237F5F-26DE-41CA-B4A8-EA8C4B09CC9B}"/>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520" y="2852936"/>
            <a:ext cx="404812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a:extLst>
              <a:ext uri="{FF2B5EF4-FFF2-40B4-BE49-F238E27FC236}">
                <a16:creationId xmlns:a16="http://schemas.microsoft.com/office/drawing/2014/main" id="{DA181393-E7FE-4FCA-8E19-E2B1616474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0308" y="2883098"/>
            <a:ext cx="448627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800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Comparison: Prickett’s and Pollock’s method</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pic>
        <p:nvPicPr>
          <p:cNvPr id="6" name="Grafik 1">
            <a:extLst>
              <a:ext uri="{FF2B5EF4-FFF2-40B4-BE49-F238E27FC236}">
                <a16:creationId xmlns:a16="http://schemas.microsoft.com/office/drawing/2014/main" id="{3A786605-5D16-4D11-8832-F97594D9C06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7275" y="1484784"/>
            <a:ext cx="4409450" cy="4941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26152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829948"/>
            <a:ext cx="8229600" cy="654836"/>
          </a:xfrm>
        </p:spPr>
        <p:txBody>
          <a:bodyPr>
            <a:normAutofit fontScale="90000"/>
          </a:bodyPr>
          <a:lstStyle/>
          <a:p>
            <a:r>
              <a:rPr lang="en-US" dirty="0"/>
              <a:t>Drawdown and velocity distribution near a pumping well</a:t>
            </a:r>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pic>
        <p:nvPicPr>
          <p:cNvPr id="5" name="Grafik 1">
            <a:extLst>
              <a:ext uri="{FF2B5EF4-FFF2-40B4-BE49-F238E27FC236}">
                <a16:creationId xmlns:a16="http://schemas.microsoft.com/office/drawing/2014/main" id="{213C2B5D-2110-4211-83BB-1D64E98704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3437" y="1852612"/>
            <a:ext cx="7035825" cy="44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hteck 2">
            <a:extLst>
              <a:ext uri="{FF2B5EF4-FFF2-40B4-BE49-F238E27FC236}">
                <a16:creationId xmlns:a16="http://schemas.microsoft.com/office/drawing/2014/main" id="{23C93739-52D3-404E-A351-B003A52B9709}"/>
              </a:ext>
            </a:extLst>
          </p:cNvPr>
          <p:cNvSpPr>
            <a:spLocks noChangeArrowheads="1"/>
          </p:cNvSpPr>
          <p:nvPr/>
        </p:nvSpPr>
        <p:spPr bwMode="auto">
          <a:xfrm>
            <a:off x="5682295" y="2349494"/>
            <a:ext cx="1968500"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de-DE" sz="2000" dirty="0">
                <a:solidFill>
                  <a:srgbClr val="3399FF"/>
                </a:solidFill>
                <a:latin typeface="Calibri" panose="020F0502020204030204" pitchFamily="34" charset="0"/>
              </a:rPr>
              <a:t>Static water level</a:t>
            </a:r>
          </a:p>
          <a:p>
            <a:pPr eaLnBrk="1" hangingPunct="1"/>
            <a:r>
              <a:rPr lang="en-US" altLang="de-DE" sz="2000" dirty="0">
                <a:solidFill>
                  <a:srgbClr val="3399FF"/>
                </a:solidFill>
                <a:latin typeface="Calibri" panose="020F0502020204030204" pitchFamily="34" charset="0"/>
              </a:rPr>
              <a:t>(pre-pumping)</a:t>
            </a:r>
          </a:p>
        </p:txBody>
      </p:sp>
      <p:sp>
        <p:nvSpPr>
          <p:cNvPr id="8" name="Rechteck 3">
            <a:extLst>
              <a:ext uri="{FF2B5EF4-FFF2-40B4-BE49-F238E27FC236}">
                <a16:creationId xmlns:a16="http://schemas.microsoft.com/office/drawing/2014/main" id="{2189ED38-07A7-46A3-AEAF-3CB2A1FFFEB7}"/>
              </a:ext>
            </a:extLst>
          </p:cNvPr>
          <p:cNvSpPr>
            <a:spLocks noChangeArrowheads="1"/>
          </p:cNvSpPr>
          <p:nvPr/>
        </p:nvSpPr>
        <p:spPr bwMode="auto">
          <a:xfrm>
            <a:off x="5580178" y="3684510"/>
            <a:ext cx="2052637"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de-DE" sz="2000" dirty="0">
                <a:solidFill>
                  <a:srgbClr val="3399FF"/>
                </a:solidFill>
                <a:latin typeface="Calibri" panose="020F0502020204030204" pitchFamily="34" charset="0"/>
              </a:rPr>
              <a:t>Water level after</a:t>
            </a:r>
          </a:p>
          <a:p>
            <a:pPr eaLnBrk="1" hangingPunct="1"/>
            <a:r>
              <a:rPr lang="en-US" altLang="de-DE" sz="2000" dirty="0">
                <a:solidFill>
                  <a:srgbClr val="3399FF"/>
                </a:solidFill>
                <a:latin typeface="Calibri" panose="020F0502020204030204" pitchFamily="34" charset="0"/>
              </a:rPr>
              <a:t>1000 minutes</a:t>
            </a:r>
          </a:p>
          <a:p>
            <a:pPr eaLnBrk="1" hangingPunct="1"/>
            <a:r>
              <a:rPr lang="en-US" altLang="de-DE" sz="2000" dirty="0">
                <a:solidFill>
                  <a:srgbClr val="3399FF"/>
                </a:solidFill>
                <a:latin typeface="Calibri" panose="020F0502020204030204" pitchFamily="34" charset="0"/>
              </a:rPr>
              <a:t>pumping)</a:t>
            </a:r>
          </a:p>
        </p:txBody>
      </p:sp>
      <p:sp>
        <p:nvSpPr>
          <p:cNvPr id="9" name="Rechteck 4">
            <a:extLst>
              <a:ext uri="{FF2B5EF4-FFF2-40B4-BE49-F238E27FC236}">
                <a16:creationId xmlns:a16="http://schemas.microsoft.com/office/drawing/2014/main" id="{E5329F96-4068-47F5-A0BC-BF72165AB068}"/>
              </a:ext>
            </a:extLst>
          </p:cNvPr>
          <p:cNvSpPr>
            <a:spLocks noChangeArrowheads="1"/>
          </p:cNvSpPr>
          <p:nvPr/>
        </p:nvSpPr>
        <p:spPr bwMode="auto">
          <a:xfrm>
            <a:off x="5227752" y="4812356"/>
            <a:ext cx="2405063" cy="708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de-DE" sz="2000" dirty="0">
                <a:solidFill>
                  <a:srgbClr val="FF0000"/>
                </a:solidFill>
                <a:latin typeface="Calibri" panose="020F0502020204030204" pitchFamily="34" charset="0"/>
              </a:rPr>
              <a:t>Velocity divide at</a:t>
            </a:r>
          </a:p>
          <a:p>
            <a:pPr eaLnBrk="1" hangingPunct="1"/>
            <a:r>
              <a:rPr lang="en-US" altLang="de-DE" sz="2000" dirty="0">
                <a:solidFill>
                  <a:srgbClr val="FF0000"/>
                </a:solidFill>
                <a:latin typeface="Calibri" panose="020F0502020204030204" pitchFamily="34" charset="0"/>
              </a:rPr>
              <a:t>177 ft. downgradient</a:t>
            </a:r>
          </a:p>
        </p:txBody>
      </p:sp>
      <p:sp>
        <p:nvSpPr>
          <p:cNvPr id="10" name="Rechteck 5">
            <a:extLst>
              <a:ext uri="{FF2B5EF4-FFF2-40B4-BE49-F238E27FC236}">
                <a16:creationId xmlns:a16="http://schemas.microsoft.com/office/drawing/2014/main" id="{67A187BF-F85A-4FF0-B78F-7D18AAC828A1}"/>
              </a:ext>
            </a:extLst>
          </p:cNvPr>
          <p:cNvSpPr>
            <a:spLocks noChangeArrowheads="1"/>
          </p:cNvSpPr>
          <p:nvPr/>
        </p:nvSpPr>
        <p:spPr bwMode="auto">
          <a:xfrm>
            <a:off x="734218" y="5954491"/>
            <a:ext cx="7675563" cy="401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en-US" altLang="de-DE" sz="2000" dirty="0">
                <a:latin typeface="Calibri" panose="020F0502020204030204" pitchFamily="34" charset="0"/>
              </a:rPr>
              <a:t>          Distance upgradient, ft.                      Distance downgradient, ft.</a:t>
            </a:r>
          </a:p>
        </p:txBody>
      </p:sp>
      <p:sp>
        <p:nvSpPr>
          <p:cNvPr id="11" name="Rechteck 6">
            <a:extLst>
              <a:ext uri="{FF2B5EF4-FFF2-40B4-BE49-F238E27FC236}">
                <a16:creationId xmlns:a16="http://schemas.microsoft.com/office/drawing/2014/main" id="{C48A1066-4771-46F2-9871-544FE9A5E403}"/>
              </a:ext>
            </a:extLst>
          </p:cNvPr>
          <p:cNvSpPr>
            <a:spLocks noChangeArrowheads="1"/>
          </p:cNvSpPr>
          <p:nvPr/>
        </p:nvSpPr>
        <p:spPr bwMode="auto">
          <a:xfrm rot="16200000">
            <a:off x="-1204027" y="3649635"/>
            <a:ext cx="4706938"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Arial" panose="020B0604020202020204" pitchFamily="34" charset="0"/>
              </a:defRPr>
            </a:lvl1pPr>
            <a:lvl2pPr marL="742950" indent="-285750">
              <a:defRPr sz="1200">
                <a:solidFill>
                  <a:schemeClr val="tx1"/>
                </a:solidFill>
                <a:latin typeface="Arial" panose="020B0604020202020204" pitchFamily="34" charset="0"/>
              </a:defRPr>
            </a:lvl2pPr>
            <a:lvl3pPr marL="1143000" indent="-228600">
              <a:defRPr sz="1200">
                <a:solidFill>
                  <a:schemeClr val="tx1"/>
                </a:solidFill>
                <a:latin typeface="Arial" panose="020B0604020202020204" pitchFamily="34" charset="0"/>
              </a:defRPr>
            </a:lvl3pPr>
            <a:lvl4pPr marL="1600200" indent="-228600">
              <a:defRPr sz="1200">
                <a:solidFill>
                  <a:schemeClr val="tx1"/>
                </a:solidFill>
                <a:latin typeface="Arial" panose="020B0604020202020204" pitchFamily="34" charset="0"/>
              </a:defRPr>
            </a:lvl4pPr>
            <a:lvl5pPr marL="2057400" indent="-228600">
              <a:defRPr sz="1200">
                <a:solidFill>
                  <a:schemeClr val="tx1"/>
                </a:solidFill>
                <a:latin typeface="Arial" panose="020B0604020202020204" pitchFamily="34" charset="0"/>
              </a:defRPr>
            </a:lvl5pPr>
            <a:lvl6pPr marL="2514600" indent="-228600" eaLnBrk="0" fontAlgn="base" hangingPunct="0">
              <a:spcBef>
                <a:spcPct val="0"/>
              </a:spcBef>
              <a:spcAft>
                <a:spcPct val="0"/>
              </a:spcAft>
              <a:defRPr sz="1200">
                <a:solidFill>
                  <a:schemeClr val="tx1"/>
                </a:solidFill>
                <a:latin typeface="Arial" panose="020B0604020202020204" pitchFamily="34" charset="0"/>
              </a:defRPr>
            </a:lvl6pPr>
            <a:lvl7pPr marL="2971800" indent="-228600" eaLnBrk="0" fontAlgn="base" hangingPunct="0">
              <a:spcBef>
                <a:spcPct val="0"/>
              </a:spcBef>
              <a:spcAft>
                <a:spcPct val="0"/>
              </a:spcAft>
              <a:defRPr sz="1200">
                <a:solidFill>
                  <a:schemeClr val="tx1"/>
                </a:solidFill>
                <a:latin typeface="Arial" panose="020B0604020202020204" pitchFamily="34" charset="0"/>
              </a:defRPr>
            </a:lvl7pPr>
            <a:lvl8pPr marL="3429000" indent="-228600" eaLnBrk="0" fontAlgn="base" hangingPunct="0">
              <a:spcBef>
                <a:spcPct val="0"/>
              </a:spcBef>
              <a:spcAft>
                <a:spcPct val="0"/>
              </a:spcAft>
              <a:defRPr sz="1200">
                <a:solidFill>
                  <a:schemeClr val="tx1"/>
                </a:solidFill>
                <a:latin typeface="Arial" panose="020B0604020202020204" pitchFamily="34" charset="0"/>
              </a:defRPr>
            </a:lvl8pPr>
            <a:lvl9pPr marL="3886200" indent="-228600" eaLnBrk="0" fontAlgn="base" hangingPunct="0">
              <a:spcBef>
                <a:spcPct val="0"/>
              </a:spcBef>
              <a:spcAft>
                <a:spcPct val="0"/>
              </a:spcAft>
              <a:defRPr sz="1200">
                <a:solidFill>
                  <a:schemeClr val="tx1"/>
                </a:solidFill>
                <a:latin typeface="Arial" panose="020B0604020202020204" pitchFamily="34" charset="0"/>
              </a:defRPr>
            </a:lvl9pPr>
          </a:lstStyle>
          <a:p>
            <a:pPr algn="ctr" eaLnBrk="1" hangingPunct="1"/>
            <a:r>
              <a:rPr lang="en-US" altLang="de-DE" sz="2000" dirty="0">
                <a:latin typeface="Calibri" panose="020F0502020204030204" pitchFamily="34" charset="0"/>
              </a:rPr>
              <a:t>Arbitrary elevation, ft.</a:t>
            </a:r>
          </a:p>
        </p:txBody>
      </p:sp>
      <p:sp>
        <p:nvSpPr>
          <p:cNvPr id="3" name="Rechteck 2">
            <a:extLst>
              <a:ext uri="{FF2B5EF4-FFF2-40B4-BE49-F238E27FC236}">
                <a16:creationId xmlns:a16="http://schemas.microsoft.com/office/drawing/2014/main" id="{EB88FAAC-96E6-4B93-B0E5-B6B4C06596CF}"/>
              </a:ext>
            </a:extLst>
          </p:cNvPr>
          <p:cNvSpPr/>
          <p:nvPr/>
        </p:nvSpPr>
        <p:spPr>
          <a:xfrm>
            <a:off x="1414530" y="1637784"/>
            <a:ext cx="4436023" cy="369332"/>
          </a:xfrm>
          <a:prstGeom prst="rect">
            <a:avLst/>
          </a:prstGeom>
        </p:spPr>
        <p:txBody>
          <a:bodyPr wrap="none">
            <a:spAutoFit/>
          </a:bodyPr>
          <a:lstStyle/>
          <a:p>
            <a:r>
              <a:rPr lang="en-US" altLang="de-DE" b="1" dirty="0">
                <a:solidFill>
                  <a:srgbClr val="0070C0"/>
                </a:solidFill>
                <a:latin typeface="Calibri" panose="020F0502020204030204" pitchFamily="34" charset="0"/>
              </a:rPr>
              <a:t>Vertical cross section around a pumping well</a:t>
            </a:r>
          </a:p>
        </p:txBody>
      </p:sp>
    </p:spTree>
    <p:extLst>
      <p:ext uri="{BB962C8B-B14F-4D97-AF65-F5344CB8AC3E}">
        <p14:creationId xmlns:p14="http://schemas.microsoft.com/office/powerpoint/2010/main" val="1834200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BR" dirty="0"/>
              <a:t>Numerical computation of isochrones</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114800" cy="365125"/>
          </a:xfrm>
        </p:spPr>
        <p:txBody>
          <a:bodyPr/>
          <a:lstStyle/>
          <a:p>
            <a:pPr lvl="0"/>
            <a:r>
              <a:rPr lang="de-DE" noProof="0" dirty="0"/>
              <a:t>R. Rausch &amp; A. Guthke: Hands-On </a:t>
            </a:r>
            <a:r>
              <a:rPr lang="de-DE" noProof="0" dirty="0" err="1"/>
              <a:t>Groundwater</a:t>
            </a:r>
            <a:r>
              <a:rPr lang="de-DE" noProof="0" dirty="0"/>
              <a:t> Modeling</a:t>
            </a:r>
          </a:p>
        </p:txBody>
      </p:sp>
      <p:pic>
        <p:nvPicPr>
          <p:cNvPr id="5" name="Picture 4">
            <a:extLst>
              <a:ext uri="{FF2B5EF4-FFF2-40B4-BE49-F238E27FC236}">
                <a16:creationId xmlns:a16="http://schemas.microsoft.com/office/drawing/2014/main" id="{17490555-792E-4B52-AF62-54C966D2DA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068960"/>
            <a:ext cx="3941762" cy="238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fik 1">
            <a:extLst>
              <a:ext uri="{FF2B5EF4-FFF2-40B4-BE49-F238E27FC236}">
                <a16:creationId xmlns:a16="http://schemas.microsoft.com/office/drawing/2014/main" id="{1B15C2BC-AC53-4FED-82C3-806E9E7A514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81447"/>
            <a:ext cx="4121203" cy="45396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Inhaltsplatzhalter 3">
            <a:extLst>
              <a:ext uri="{FF2B5EF4-FFF2-40B4-BE49-F238E27FC236}">
                <a16:creationId xmlns:a16="http://schemas.microsoft.com/office/drawing/2014/main" id="{33BF73CF-02F0-4770-A0BF-3E7D531B4AD1}"/>
              </a:ext>
            </a:extLst>
          </p:cNvPr>
          <p:cNvSpPr>
            <a:spLocks noGrp="1"/>
          </p:cNvSpPr>
          <p:nvPr>
            <p:ph idx="1"/>
          </p:nvPr>
        </p:nvSpPr>
        <p:spPr>
          <a:xfrm>
            <a:off x="4932040" y="1600200"/>
            <a:ext cx="3754760" cy="4525963"/>
          </a:xfrm>
        </p:spPr>
        <p:txBody>
          <a:bodyPr>
            <a:normAutofit/>
          </a:bodyPr>
          <a:lstStyle/>
          <a:p>
            <a:r>
              <a:rPr lang="en-GB" altLang="de-DE" dirty="0">
                <a:latin typeface="Calibri" panose="020F0502020204030204" pitchFamily="34" charset="0"/>
              </a:rPr>
              <a:t>Idea: </a:t>
            </a:r>
            <a:br>
              <a:rPr lang="en-GB" altLang="de-DE" dirty="0">
                <a:latin typeface="Calibri" panose="020F0502020204030204" pitchFamily="34" charset="0"/>
              </a:rPr>
            </a:br>
            <a:r>
              <a:rPr lang="en-GB" altLang="de-DE" dirty="0">
                <a:latin typeface="Calibri" panose="020F0502020204030204" pitchFamily="34" charset="0"/>
              </a:rPr>
              <a:t>Backward tracking </a:t>
            </a:r>
          </a:p>
          <a:p>
            <a:endParaRPr lang="en-US" dirty="0"/>
          </a:p>
        </p:txBody>
      </p:sp>
    </p:spTree>
    <p:extLst>
      <p:ext uri="{BB962C8B-B14F-4D97-AF65-F5344CB8AC3E}">
        <p14:creationId xmlns:p14="http://schemas.microsoft.com/office/powerpoint/2010/main" val="14836772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a:xfrm>
            <a:off x="457200" y="1600201"/>
            <a:ext cx="8229600" cy="4637111"/>
          </a:xfrm>
        </p:spPr>
        <p:txBody>
          <a:bodyPr>
            <a:normAutofit/>
          </a:bodyPr>
          <a:lstStyle/>
          <a:p>
            <a:r>
              <a:rPr lang="de-DE" sz="2400" dirty="0" err="1"/>
              <a:t>Literature</a:t>
            </a:r>
            <a:r>
              <a:rPr lang="de-DE" sz="2400" dirty="0"/>
              <a:t>:</a:t>
            </a:r>
            <a:endParaRPr lang="en-US" sz="2400" dirty="0"/>
          </a:p>
        </p:txBody>
      </p:sp>
      <p:sp>
        <p:nvSpPr>
          <p:cNvPr id="2" name="Titel 1"/>
          <p:cNvSpPr>
            <a:spLocks noGrp="1"/>
          </p:cNvSpPr>
          <p:nvPr>
            <p:ph type="title"/>
          </p:nvPr>
        </p:nvSpPr>
        <p:spPr/>
        <p:txBody>
          <a:bodyPr>
            <a:normAutofit/>
          </a:bodyPr>
          <a:lstStyle/>
          <a:p>
            <a:r>
              <a:rPr lang="en-GB" b="1" dirty="0"/>
              <a:t>Solute Transport </a:t>
            </a:r>
            <a:r>
              <a:rPr lang="en-GB" b="1" dirty="0" err="1"/>
              <a:t>Modeling</a:t>
            </a:r>
            <a:endParaRPr lang="en-GB"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pic>
        <p:nvPicPr>
          <p:cNvPr id="9" name="Picture 3" descr="T1">
            <a:extLst>
              <a:ext uri="{FF2B5EF4-FFF2-40B4-BE49-F238E27FC236}">
                <a16:creationId xmlns:a16="http://schemas.microsoft.com/office/drawing/2014/main" id="{04B48870-E1BB-4923-883B-2AFF918A68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8880" y="2264805"/>
            <a:ext cx="2807281" cy="37814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T2">
            <a:extLst>
              <a:ext uri="{FF2B5EF4-FFF2-40B4-BE49-F238E27FC236}">
                <a16:creationId xmlns:a16="http://schemas.microsoft.com/office/drawing/2014/main" id="{C5101AF1-83BA-471E-AB3B-39ECE0F2B7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3080" y="2264806"/>
            <a:ext cx="2819400" cy="377454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a:extLst>
              <a:ext uri="{FF2B5EF4-FFF2-40B4-BE49-F238E27FC236}">
                <a16:creationId xmlns:a16="http://schemas.microsoft.com/office/drawing/2014/main" id="{C06CE26A-6A47-4DBD-8CD8-0ED0A041BF5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680" y="2271733"/>
            <a:ext cx="2389777" cy="377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7201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GB" dirty="0"/>
              <a:t>Why solute transport models?</a:t>
            </a:r>
          </a:p>
        </p:txBody>
      </p:sp>
      <p:sp>
        <p:nvSpPr>
          <p:cNvPr id="245763" name="Rectangle 3"/>
          <p:cNvSpPr>
            <a:spLocks noGrp="1" noChangeArrowheads="1"/>
          </p:cNvSpPr>
          <p:nvPr>
            <p:ph idx="1"/>
          </p:nvPr>
        </p:nvSpPr>
        <p:spPr/>
        <p:txBody>
          <a:bodyPr/>
          <a:lstStyle/>
          <a:p>
            <a:r>
              <a:rPr lang="en-GB" sz="2400" dirty="0"/>
              <a:t>The objective of solute transport models is the quantitative description of contaminants in groundwater</a:t>
            </a:r>
          </a:p>
          <a:p>
            <a:endParaRPr lang="de-DE" dirty="0"/>
          </a:p>
        </p:txBody>
      </p:sp>
      <p:sp>
        <p:nvSpPr>
          <p:cNvPr id="8" name="Datumsplatzhalter 3">
            <a:extLst>
              <a:ext uri="{FF2B5EF4-FFF2-40B4-BE49-F238E27FC236}">
                <a16:creationId xmlns:a16="http://schemas.microsoft.com/office/drawing/2014/main" id="{3B5745F5-269E-4735-90D4-93803DC94869}"/>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1000475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Motivation</a:t>
            </a:r>
          </a:p>
        </p:txBody>
      </p:sp>
      <p:sp>
        <p:nvSpPr>
          <p:cNvPr id="5" name="Inhaltsplatzhalter 4">
            <a:extLst>
              <a:ext uri="{FF2B5EF4-FFF2-40B4-BE49-F238E27FC236}">
                <a16:creationId xmlns:a16="http://schemas.microsoft.com/office/drawing/2014/main" id="{AFF44E0E-B091-45AD-99C9-F08434D39F9D}"/>
              </a:ext>
            </a:extLst>
          </p:cNvPr>
          <p:cNvSpPr>
            <a:spLocks noGrp="1"/>
          </p:cNvSpPr>
          <p:nvPr>
            <p:ph idx="1"/>
          </p:nvPr>
        </p:nvSpPr>
        <p:spPr/>
        <p:txBody>
          <a:bodyPr>
            <a:normAutofit fontScale="92500" lnSpcReduction="10000"/>
          </a:bodyPr>
          <a:lstStyle/>
          <a:p>
            <a:r>
              <a:rPr lang="en-US" sz="2600" dirty="0"/>
              <a:t>Groundwater transports dissolved substances</a:t>
            </a:r>
          </a:p>
          <a:p>
            <a:endParaRPr lang="en-US" sz="2600" dirty="0"/>
          </a:p>
          <a:p>
            <a:r>
              <a:rPr lang="en-US" sz="2600" dirty="0"/>
              <a:t>The solutes determine the quality of groundwater</a:t>
            </a:r>
          </a:p>
          <a:p>
            <a:endParaRPr lang="en-US" sz="2600" dirty="0"/>
          </a:p>
          <a:p>
            <a:r>
              <a:rPr lang="en-US" sz="2600" dirty="0"/>
              <a:t>The knowledge of transport processes of solutes is important for predicting the spread of a pollutant</a:t>
            </a:r>
          </a:p>
          <a:p>
            <a:endParaRPr lang="en-US" sz="2600" dirty="0"/>
          </a:p>
          <a:p>
            <a:r>
              <a:rPr lang="en-US" sz="2600" dirty="0"/>
              <a:t>Transport provides information on groundwater flow</a:t>
            </a:r>
          </a:p>
          <a:p>
            <a:endParaRPr lang="en-US" sz="2600" dirty="0"/>
          </a:p>
          <a:p>
            <a:r>
              <a:rPr lang="en-US" sz="2600" dirty="0"/>
              <a:t>The knowledge of transport processes is the basis for groundwater protection</a:t>
            </a:r>
          </a:p>
          <a:p>
            <a:endParaRPr lang="en-US" dirty="0"/>
          </a:p>
        </p:txBody>
      </p:sp>
      <p:sp>
        <p:nvSpPr>
          <p:cNvPr id="6" name="Datumsplatzhalter 3">
            <a:extLst>
              <a:ext uri="{FF2B5EF4-FFF2-40B4-BE49-F238E27FC236}">
                <a16:creationId xmlns:a16="http://schemas.microsoft.com/office/drawing/2014/main" id="{6717FC59-60D7-426C-9273-E0D13CEF712C}"/>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8820773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dirty="0"/>
              <a:t>Application of solute transport models</a:t>
            </a:r>
          </a:p>
        </p:txBody>
      </p:sp>
      <p:sp>
        <p:nvSpPr>
          <p:cNvPr id="245763" name="Rectangle 3"/>
          <p:cNvSpPr>
            <a:spLocks noGrp="1" noChangeArrowheads="1"/>
          </p:cNvSpPr>
          <p:nvPr>
            <p:ph idx="1"/>
          </p:nvPr>
        </p:nvSpPr>
        <p:spPr/>
        <p:txBody>
          <a:bodyPr>
            <a:normAutofit lnSpcReduction="10000"/>
          </a:bodyPr>
          <a:lstStyle/>
          <a:p>
            <a:r>
              <a:rPr lang="en-US" sz="2400" dirty="0"/>
              <a:t>Interpretation of concentration data</a:t>
            </a:r>
          </a:p>
          <a:p>
            <a:endParaRPr lang="en-US" sz="2400" dirty="0"/>
          </a:p>
          <a:p>
            <a:r>
              <a:rPr lang="en-US" sz="2400" dirty="0"/>
              <a:t>Mass balance of contaminants</a:t>
            </a:r>
          </a:p>
          <a:p>
            <a:endParaRPr lang="en-US" sz="2400" dirty="0"/>
          </a:p>
          <a:p>
            <a:r>
              <a:rPr lang="en-US" sz="2400" dirty="0"/>
              <a:t>Predictions of pollutant plumes</a:t>
            </a:r>
          </a:p>
          <a:p>
            <a:endParaRPr lang="en-US" sz="2400" dirty="0"/>
          </a:p>
          <a:p>
            <a:r>
              <a:rPr lang="en-US" sz="2400" dirty="0"/>
              <a:t>Design of pump and treat management</a:t>
            </a:r>
          </a:p>
          <a:p>
            <a:endParaRPr lang="en-US" sz="2400" dirty="0"/>
          </a:p>
          <a:p>
            <a:r>
              <a:rPr lang="en-US" sz="2400" dirty="0"/>
              <a:t>Planning of monitoring strategy</a:t>
            </a:r>
          </a:p>
          <a:p>
            <a:endParaRPr lang="en-US" sz="2400" dirty="0"/>
          </a:p>
          <a:p>
            <a:r>
              <a:rPr lang="en-US" sz="2400" dirty="0"/>
              <a:t>Risk assessment in case of waste disposals</a:t>
            </a:r>
          </a:p>
        </p:txBody>
      </p:sp>
      <p:sp>
        <p:nvSpPr>
          <p:cNvPr id="6" name="Datumsplatzhalter 3">
            <a:extLst>
              <a:ext uri="{FF2B5EF4-FFF2-40B4-BE49-F238E27FC236}">
                <a16:creationId xmlns:a16="http://schemas.microsoft.com/office/drawing/2014/main" id="{17C52183-9EFC-4154-A1F1-06139152B9EB}"/>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531592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294" y="1502183"/>
            <a:ext cx="6475412" cy="4833385"/>
          </a:xfrm>
          <a:prstGeom prst="rect">
            <a:avLst/>
          </a:prstGeom>
        </p:spPr>
      </p:pic>
      <p:sp>
        <p:nvSpPr>
          <p:cNvPr id="5" name="Titel 4">
            <a:extLst>
              <a:ext uri="{FF2B5EF4-FFF2-40B4-BE49-F238E27FC236}">
                <a16:creationId xmlns:a16="http://schemas.microsoft.com/office/drawing/2014/main" id="{2D7C76E7-70FC-42EA-9421-E18A668DED24}"/>
              </a:ext>
            </a:extLst>
          </p:cNvPr>
          <p:cNvSpPr>
            <a:spLocks noGrp="1"/>
          </p:cNvSpPr>
          <p:nvPr>
            <p:ph type="title"/>
          </p:nvPr>
        </p:nvSpPr>
        <p:spPr/>
        <p:txBody>
          <a:bodyPr>
            <a:normAutofit fontScale="90000"/>
          </a:bodyPr>
          <a:lstStyle/>
          <a:p>
            <a:r>
              <a:rPr lang="en-US" dirty="0"/>
              <a:t>Example: Thermal plume from nuclear power plant</a:t>
            </a:r>
          </a:p>
        </p:txBody>
      </p:sp>
      <p:sp>
        <p:nvSpPr>
          <p:cNvPr id="8" name="Datumsplatzhalter 3">
            <a:extLst>
              <a:ext uri="{FF2B5EF4-FFF2-40B4-BE49-F238E27FC236}">
                <a16:creationId xmlns:a16="http://schemas.microsoft.com/office/drawing/2014/main" id="{A16D5C08-0AAE-4776-9091-4860E1624DFD}"/>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363529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9C4BF26D-5A98-48B2-B54B-14BEA49B4250}"/>
              </a:ext>
            </a:extLst>
          </p:cNvPr>
          <p:cNvSpPr>
            <a:spLocks noGrp="1"/>
          </p:cNvSpPr>
          <p:nvPr>
            <p:ph idx="1"/>
          </p:nvPr>
        </p:nvSpPr>
        <p:spPr>
          <a:xfrm>
            <a:off x="457200" y="1600201"/>
            <a:ext cx="8229600" cy="4637111"/>
          </a:xfrm>
        </p:spPr>
        <p:txBody>
          <a:bodyPr>
            <a:normAutofit/>
          </a:bodyPr>
          <a:lstStyle/>
          <a:p>
            <a:r>
              <a:rPr lang="en-US" sz="2400" dirty="0"/>
              <a:t>The groundwater flow equation is a diffusion equation (1-D): </a:t>
            </a:r>
          </a:p>
          <a:p>
            <a:endParaRPr lang="de-DE" sz="2400" dirty="0"/>
          </a:p>
          <a:p>
            <a:endParaRPr lang="de-DE" sz="2400" dirty="0"/>
          </a:p>
          <a:p>
            <a:endParaRPr lang="de-DE" sz="2400" dirty="0"/>
          </a:p>
          <a:p>
            <a:r>
              <a:rPr lang="de-DE" sz="2400" dirty="0"/>
              <a:t>D</a:t>
            </a:r>
            <a:r>
              <a:rPr lang="en-US" sz="2400" dirty="0" err="1"/>
              <a:t>iffusivity</a:t>
            </a:r>
            <a:r>
              <a:rPr lang="en-US" sz="2400" dirty="0"/>
              <a:t>: </a:t>
            </a:r>
          </a:p>
          <a:p>
            <a:endParaRPr lang="en-US" sz="2400" dirty="0"/>
          </a:p>
          <a:p>
            <a:r>
              <a:rPr lang="en-US" sz="2400" dirty="0"/>
              <a:t>Diffusion leads to a reduction of concentration differences. In the beginning, the propagation is very fast. Then, it becomes slower, as the gradient decreases. That means the driving force decreases.</a:t>
            </a:r>
          </a:p>
          <a:p>
            <a:pPr>
              <a:buFont typeface="Wingdings" panose="05000000000000000000" pitchFamily="2" charset="2"/>
              <a:buChar char="Ø"/>
            </a:pPr>
            <a:r>
              <a:rPr lang="en-US" sz="2400" dirty="0"/>
              <a:t>Compare with Fick’s second law</a:t>
            </a:r>
          </a:p>
        </p:txBody>
      </p:sp>
      <p:sp>
        <p:nvSpPr>
          <p:cNvPr id="2" name="Titel 1"/>
          <p:cNvSpPr>
            <a:spLocks noGrp="1"/>
          </p:cNvSpPr>
          <p:nvPr>
            <p:ph type="title"/>
          </p:nvPr>
        </p:nvSpPr>
        <p:spPr/>
        <p:txBody>
          <a:bodyPr>
            <a:normAutofit/>
          </a:bodyPr>
          <a:lstStyle/>
          <a:p>
            <a:r>
              <a:rPr lang="de-DE" b="1" dirty="0" err="1"/>
              <a:t>Remarks</a:t>
            </a:r>
            <a:r>
              <a:rPr lang="de-DE" b="1" dirty="0"/>
              <a:t> on </a:t>
            </a:r>
            <a:r>
              <a:rPr lang="de-DE" b="1" dirty="0" err="1"/>
              <a:t>flow</a:t>
            </a:r>
            <a:r>
              <a:rPr lang="de-DE" b="1" dirty="0"/>
              <a:t> </a:t>
            </a:r>
            <a:r>
              <a:rPr lang="de-DE" b="1" dirty="0" err="1"/>
              <a:t>equation</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mc:AlternateContent xmlns:mc="http://schemas.openxmlformats.org/markup-compatibility/2006" xmlns:a14="http://schemas.microsoft.com/office/drawing/2010/main">
        <mc:Choice Requires="a14">
          <p:sp>
            <p:nvSpPr>
              <p:cNvPr id="7" name="Textfeld 6">
                <a:extLst>
                  <a:ext uri="{FF2B5EF4-FFF2-40B4-BE49-F238E27FC236}">
                    <a16:creationId xmlns:a16="http://schemas.microsoft.com/office/drawing/2014/main" id="{0BF2E680-BF4D-4BCD-A507-18CAF614F4B5}"/>
                  </a:ext>
                </a:extLst>
              </p:cNvPr>
              <p:cNvSpPr txBox="1"/>
              <p:nvPr/>
            </p:nvSpPr>
            <p:spPr>
              <a:xfrm>
                <a:off x="3419872" y="2232255"/>
                <a:ext cx="3810000" cy="764697"/>
              </a:xfrm>
              <a:prstGeom prst="rect">
                <a:avLst/>
              </a:prstGeom>
              <a:noFill/>
            </p:spPr>
            <p:txBody>
              <a:bodyPr wrap="square" rtlCol="0">
                <a:spAutoFit/>
              </a:bodyPr>
              <a:lstStyle/>
              <a:p>
                <a14:m>
                  <m:oMath xmlns:m="http://schemas.openxmlformats.org/officeDocument/2006/math">
                    <m:f>
                      <m:fPr>
                        <m:ctrlPr>
                          <a:rPr lang="de-DE" sz="2800" i="1" smtClean="0">
                            <a:latin typeface="Cambria Math" panose="02040503050406030204" pitchFamily="18" charset="0"/>
                          </a:rPr>
                        </m:ctrlPr>
                      </m:fPr>
                      <m:num>
                        <m:r>
                          <a:rPr lang="de-DE" sz="2800" i="1" smtClean="0">
                            <a:latin typeface="Cambria Math"/>
                            <a:ea typeface="Cambria Math"/>
                          </a:rPr>
                          <m:t>𝜕</m:t>
                        </m:r>
                        <m:r>
                          <a:rPr lang="en-US" sz="2800" b="0" i="1" smtClean="0">
                            <a:latin typeface="Cambria Math"/>
                            <a:ea typeface="Cambria Math"/>
                          </a:rPr>
                          <m:t>h</m:t>
                        </m:r>
                      </m:num>
                      <m:den>
                        <m:r>
                          <a:rPr lang="de-DE" sz="2800" i="1" smtClean="0">
                            <a:latin typeface="Cambria Math"/>
                            <a:ea typeface="Cambria Math"/>
                          </a:rPr>
                          <m:t>𝜕</m:t>
                        </m:r>
                        <m:r>
                          <a:rPr lang="en-US" sz="2800" b="0" i="1" smtClean="0">
                            <a:latin typeface="Cambria Math"/>
                            <a:ea typeface="Cambria Math"/>
                          </a:rPr>
                          <m:t>𝑡</m:t>
                        </m:r>
                      </m:den>
                    </m:f>
                  </m:oMath>
                </a14:m>
                <a:r>
                  <a:rPr lang="de-DE" sz="2800" dirty="0"/>
                  <a:t> </a:t>
                </a:r>
                <a14:m>
                  <m:oMath xmlns:m="http://schemas.openxmlformats.org/officeDocument/2006/math">
                    <m:r>
                      <a:rPr lang="en-US" sz="2800" i="1">
                        <a:solidFill>
                          <a:prstClr val="black"/>
                        </a:solidFill>
                        <a:latin typeface="Cambria Math"/>
                      </a:rPr>
                      <m:t>=</m:t>
                    </m:r>
                  </m:oMath>
                </a14:m>
                <a:r>
                  <a:rPr lang="de-DE" sz="2800" dirty="0"/>
                  <a:t>  </a:t>
                </a:r>
                <a14:m>
                  <m:oMath xmlns:m="http://schemas.openxmlformats.org/officeDocument/2006/math">
                    <m:f>
                      <m:fPr>
                        <m:ctrlPr>
                          <a:rPr lang="de-DE" sz="2800" i="1" smtClean="0">
                            <a:latin typeface="Cambria Math" panose="02040503050406030204" pitchFamily="18" charset="0"/>
                          </a:rPr>
                        </m:ctrlPr>
                      </m:fPr>
                      <m:num>
                        <m:r>
                          <a:rPr lang="en-US" sz="2800" b="0" i="1" smtClean="0">
                            <a:latin typeface="Cambria Math"/>
                          </a:rPr>
                          <m:t>𝑇</m:t>
                        </m:r>
                      </m:num>
                      <m:den>
                        <m:r>
                          <a:rPr lang="en-US" sz="2800" b="0" i="1" smtClean="0">
                            <a:latin typeface="Cambria Math"/>
                          </a:rPr>
                          <m:t>𝑆</m:t>
                        </m:r>
                      </m:den>
                    </m:f>
                    <m:r>
                      <a:rPr lang="en-US" sz="2800" b="0" i="1" smtClean="0">
                        <a:latin typeface="Cambria Math"/>
                      </a:rPr>
                      <m:t> </m:t>
                    </m:r>
                    <m:f>
                      <m:fPr>
                        <m:ctrlPr>
                          <a:rPr lang="en-US" sz="2800" b="0" i="1" smtClean="0">
                            <a:latin typeface="Cambria Math" panose="02040503050406030204" pitchFamily="18" charset="0"/>
                          </a:rPr>
                        </m:ctrlPr>
                      </m:fPr>
                      <m:num>
                        <m:sSup>
                          <m:sSupPr>
                            <m:ctrlPr>
                              <a:rPr lang="en-US" sz="2800" b="0" i="1" smtClean="0">
                                <a:latin typeface="Cambria Math" panose="02040503050406030204" pitchFamily="18" charset="0"/>
                              </a:rPr>
                            </m:ctrlPr>
                          </m:sSupPr>
                          <m:e>
                            <m:r>
                              <a:rPr lang="en-US" sz="2800" b="0" i="1" smtClean="0">
                                <a:latin typeface="Cambria Math"/>
                                <a:ea typeface="Cambria Math"/>
                              </a:rPr>
                              <m:t>𝜕</m:t>
                            </m:r>
                          </m:e>
                          <m:sup>
                            <m:r>
                              <a:rPr lang="en-US" sz="2800" b="0" i="1" smtClean="0">
                                <a:latin typeface="Cambria Math"/>
                              </a:rPr>
                              <m:t>2</m:t>
                            </m:r>
                          </m:sup>
                        </m:sSup>
                        <m:r>
                          <a:rPr lang="en-US" sz="2800" b="0" i="1" smtClean="0">
                            <a:latin typeface="Cambria Math"/>
                          </a:rPr>
                          <m:t>h</m:t>
                        </m:r>
                      </m:num>
                      <m:den>
                        <m:r>
                          <a:rPr lang="en-US" sz="2800" b="0" i="1" smtClean="0">
                            <a:latin typeface="Cambria Math"/>
                            <a:ea typeface="Cambria Math"/>
                          </a:rPr>
                          <m:t>𝜕</m:t>
                        </m:r>
                        <m:sSup>
                          <m:sSupPr>
                            <m:ctrlPr>
                              <a:rPr lang="en-US" sz="2800" b="0" i="1" smtClean="0">
                                <a:latin typeface="Cambria Math" panose="02040503050406030204" pitchFamily="18" charset="0"/>
                                <a:ea typeface="Cambria Math"/>
                              </a:rPr>
                            </m:ctrlPr>
                          </m:sSupPr>
                          <m:e>
                            <m:r>
                              <a:rPr lang="en-US" sz="2800" b="0" i="1" smtClean="0">
                                <a:latin typeface="Cambria Math"/>
                                <a:ea typeface="Cambria Math"/>
                              </a:rPr>
                              <m:t>𝑥</m:t>
                            </m:r>
                          </m:e>
                          <m:sup>
                            <m:r>
                              <a:rPr lang="en-US" sz="2800" b="0" i="1" smtClean="0">
                                <a:latin typeface="Cambria Math"/>
                                <a:ea typeface="Cambria Math"/>
                              </a:rPr>
                              <m:t>2</m:t>
                            </m:r>
                          </m:sup>
                        </m:sSup>
                      </m:den>
                    </m:f>
                  </m:oMath>
                </a14:m>
                <a:r>
                  <a:rPr lang="de-DE" sz="2800" dirty="0"/>
                  <a:t> </a:t>
                </a:r>
              </a:p>
            </p:txBody>
          </p:sp>
        </mc:Choice>
        <mc:Fallback xmlns="">
          <p:sp>
            <p:nvSpPr>
              <p:cNvPr id="7" name="Textfeld 6">
                <a:extLst>
                  <a:ext uri="{FF2B5EF4-FFF2-40B4-BE49-F238E27FC236}">
                    <a16:creationId xmlns:a16="http://schemas.microsoft.com/office/drawing/2014/main" id="{0BF2E680-BF4D-4BCD-A507-18CAF614F4B5}"/>
                  </a:ext>
                </a:extLst>
              </p:cNvPr>
              <p:cNvSpPr txBox="1">
                <a:spLocks noRot="1" noChangeAspect="1" noMove="1" noResize="1" noEditPoints="1" noAdjustHandles="1" noChangeArrowheads="1" noChangeShapeType="1" noTextEdit="1"/>
              </p:cNvSpPr>
              <p:nvPr/>
            </p:nvSpPr>
            <p:spPr>
              <a:xfrm>
                <a:off x="3419872" y="2232255"/>
                <a:ext cx="3810000" cy="76469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hteck 7">
                <a:extLst>
                  <a:ext uri="{FF2B5EF4-FFF2-40B4-BE49-F238E27FC236}">
                    <a16:creationId xmlns:a16="http://schemas.microsoft.com/office/drawing/2014/main" id="{28984AF5-ED90-43A4-B2D1-02B0FEAA8212}"/>
                  </a:ext>
                </a:extLst>
              </p:cNvPr>
              <p:cNvSpPr/>
              <p:nvPr/>
            </p:nvSpPr>
            <p:spPr>
              <a:xfrm>
                <a:off x="3489145" y="3150629"/>
                <a:ext cx="4499758" cy="773289"/>
              </a:xfrm>
              <a:prstGeom prst="rect">
                <a:avLst/>
              </a:prstGeom>
            </p:spPr>
            <p:txBody>
              <a:bodyPr wrap="none">
                <a:spAutoFit/>
              </a:bodyPr>
              <a:lstStyle/>
              <a:p>
                <a:pPr lvl="0"/>
                <a14:m>
                  <m:oMath xmlns:m="http://schemas.openxmlformats.org/officeDocument/2006/math">
                    <m:r>
                      <a:rPr lang="en-US" sz="2800" b="0" i="1" smtClean="0">
                        <a:solidFill>
                          <a:prstClr val="black"/>
                        </a:solidFill>
                        <a:latin typeface="Cambria Math"/>
                      </a:rPr>
                      <m:t>𝐷</m:t>
                    </m:r>
                    <m:r>
                      <a:rPr lang="en-US" sz="2800" b="0" i="1" smtClean="0">
                        <a:solidFill>
                          <a:prstClr val="black"/>
                        </a:solidFill>
                        <a:latin typeface="Cambria Math"/>
                      </a:rPr>
                      <m:t>=</m:t>
                    </m:r>
                    <m:f>
                      <m:fPr>
                        <m:ctrlPr>
                          <a:rPr lang="en-US" sz="2800" b="0" i="1" smtClean="0">
                            <a:solidFill>
                              <a:prstClr val="black"/>
                            </a:solidFill>
                            <a:latin typeface="Cambria Math" panose="02040503050406030204" pitchFamily="18" charset="0"/>
                          </a:rPr>
                        </m:ctrlPr>
                      </m:fPr>
                      <m:num>
                        <m:r>
                          <a:rPr lang="en-US" sz="2800" b="0" i="1" smtClean="0">
                            <a:solidFill>
                              <a:prstClr val="black"/>
                            </a:solidFill>
                            <a:latin typeface="Cambria Math"/>
                          </a:rPr>
                          <m:t>𝑇</m:t>
                        </m:r>
                      </m:num>
                      <m:den>
                        <m:r>
                          <a:rPr lang="en-US" sz="2800" b="0" i="1" smtClean="0">
                            <a:solidFill>
                              <a:prstClr val="black"/>
                            </a:solidFill>
                            <a:latin typeface="Cambria Math"/>
                          </a:rPr>
                          <m:t>𝑆</m:t>
                        </m:r>
                      </m:den>
                    </m:f>
                    <m:r>
                      <a:rPr lang="en-US" sz="2800" b="0" i="1" smtClean="0">
                        <a:solidFill>
                          <a:prstClr val="black"/>
                        </a:solidFill>
                        <a:latin typeface="Cambria Math"/>
                      </a:rPr>
                      <m:t>=</m:t>
                    </m:r>
                    <m:f>
                      <m:fPr>
                        <m:ctrlPr>
                          <a:rPr lang="en-US" sz="2800" i="1">
                            <a:solidFill>
                              <a:prstClr val="black"/>
                            </a:solidFill>
                            <a:latin typeface="Cambria Math" panose="02040503050406030204" pitchFamily="18" charset="0"/>
                          </a:rPr>
                        </m:ctrlPr>
                      </m:fPr>
                      <m:num>
                        <m:r>
                          <a:rPr lang="en-US" sz="2800" b="0" i="1" smtClean="0">
                            <a:solidFill>
                              <a:prstClr val="black"/>
                            </a:solidFill>
                            <a:latin typeface="Cambria Math"/>
                          </a:rPr>
                          <m:t>𝐾</m:t>
                        </m:r>
                        <m:r>
                          <a:rPr lang="en-US" sz="2800" b="0" i="1" smtClean="0">
                            <a:solidFill>
                              <a:prstClr val="black"/>
                            </a:solidFill>
                            <a:latin typeface="Cambria Math"/>
                          </a:rPr>
                          <m:t> </m:t>
                        </m:r>
                        <m:r>
                          <a:rPr lang="en-US" sz="2800" b="0" i="1" smtClean="0">
                            <a:solidFill>
                              <a:prstClr val="black"/>
                            </a:solidFill>
                            <a:latin typeface="Cambria Math"/>
                          </a:rPr>
                          <m:t>𝑚</m:t>
                        </m:r>
                      </m:num>
                      <m:den>
                        <m:sSub>
                          <m:sSubPr>
                            <m:ctrlPr>
                              <a:rPr lang="en-US" sz="2800" i="1" smtClean="0">
                                <a:solidFill>
                                  <a:prstClr val="black"/>
                                </a:solidFill>
                                <a:latin typeface="Cambria Math" panose="02040503050406030204" pitchFamily="18" charset="0"/>
                              </a:rPr>
                            </m:ctrlPr>
                          </m:sSubPr>
                          <m:e>
                            <m:r>
                              <a:rPr lang="en-US" sz="2800" b="0" i="1" smtClean="0">
                                <a:solidFill>
                                  <a:prstClr val="black"/>
                                </a:solidFill>
                                <a:latin typeface="Cambria Math"/>
                              </a:rPr>
                              <m:t>𝑆</m:t>
                            </m:r>
                          </m:e>
                          <m:sub>
                            <m:r>
                              <a:rPr lang="en-US" sz="2800" b="0" i="1" smtClean="0">
                                <a:solidFill>
                                  <a:prstClr val="black"/>
                                </a:solidFill>
                                <a:latin typeface="Cambria Math"/>
                              </a:rPr>
                              <m:t>0</m:t>
                            </m:r>
                          </m:sub>
                        </m:sSub>
                        <m:r>
                          <a:rPr lang="en-US" sz="2800" b="0" i="1" smtClean="0">
                            <a:solidFill>
                              <a:prstClr val="black"/>
                            </a:solidFill>
                            <a:latin typeface="Cambria Math"/>
                          </a:rPr>
                          <m:t>𝑚</m:t>
                        </m:r>
                      </m:den>
                    </m:f>
                  </m:oMath>
                </a14:m>
                <a:r>
                  <a:rPr lang="de-DE" sz="2800" dirty="0">
                    <a:solidFill>
                      <a:prstClr val="black"/>
                    </a:solidFill>
                  </a:rPr>
                  <a:t> </a:t>
                </a:r>
                <a14:m>
                  <m:oMath xmlns:m="http://schemas.openxmlformats.org/officeDocument/2006/math">
                    <m:r>
                      <a:rPr lang="en-US" sz="2800" i="1">
                        <a:solidFill>
                          <a:prstClr val="black"/>
                        </a:solidFill>
                        <a:latin typeface="Cambria Math"/>
                      </a:rPr>
                      <m:t>=</m:t>
                    </m:r>
                    <m:r>
                      <a:rPr lang="en-US" sz="2800" b="0" i="0" smtClean="0">
                        <a:solidFill>
                          <a:prstClr val="black"/>
                        </a:solidFill>
                        <a:latin typeface="Cambria Math"/>
                      </a:rPr>
                      <m:t> </m:t>
                    </m:r>
                    <m:f>
                      <m:fPr>
                        <m:ctrlPr>
                          <a:rPr lang="en-US" sz="2800" i="1">
                            <a:solidFill>
                              <a:prstClr val="black"/>
                            </a:solidFill>
                            <a:latin typeface="Cambria Math" panose="02040503050406030204" pitchFamily="18" charset="0"/>
                          </a:rPr>
                        </m:ctrlPr>
                      </m:fPr>
                      <m:num>
                        <m:r>
                          <a:rPr lang="en-US" sz="2800" i="1">
                            <a:solidFill>
                              <a:prstClr val="black"/>
                            </a:solidFill>
                            <a:latin typeface="Cambria Math"/>
                          </a:rPr>
                          <m:t>𝐾</m:t>
                        </m:r>
                      </m:num>
                      <m:den>
                        <m:sSub>
                          <m:sSubPr>
                            <m:ctrlPr>
                              <a:rPr lang="en-US" sz="2800" i="1">
                                <a:solidFill>
                                  <a:prstClr val="black"/>
                                </a:solidFill>
                                <a:latin typeface="Cambria Math" panose="02040503050406030204" pitchFamily="18" charset="0"/>
                              </a:rPr>
                            </m:ctrlPr>
                          </m:sSubPr>
                          <m:e>
                            <m:r>
                              <a:rPr lang="en-US" sz="2800" i="1">
                                <a:solidFill>
                                  <a:prstClr val="black"/>
                                </a:solidFill>
                                <a:latin typeface="Cambria Math"/>
                              </a:rPr>
                              <m:t>𝑆</m:t>
                            </m:r>
                          </m:e>
                          <m:sub>
                            <m:r>
                              <a:rPr lang="en-US" sz="2800" i="1">
                                <a:solidFill>
                                  <a:prstClr val="black"/>
                                </a:solidFill>
                                <a:latin typeface="Cambria Math"/>
                              </a:rPr>
                              <m:t>0</m:t>
                            </m:r>
                          </m:sub>
                        </m:sSub>
                      </m:den>
                    </m:f>
                  </m:oMath>
                </a14:m>
                <a:r>
                  <a:rPr lang="de-DE" sz="2800" dirty="0">
                    <a:solidFill>
                      <a:prstClr val="black"/>
                    </a:solidFill>
                  </a:rPr>
                  <a:t>          </a:t>
                </a:r>
                <a14:m>
                  <m:oMath xmlns:m="http://schemas.openxmlformats.org/officeDocument/2006/math">
                    <m:d>
                      <m:dPr>
                        <m:begChr m:val="["/>
                        <m:endChr m:val="]"/>
                        <m:ctrlPr>
                          <a:rPr lang="de-DE" sz="2800" i="1" dirty="0" smtClean="0">
                            <a:solidFill>
                              <a:prstClr val="black"/>
                            </a:solidFill>
                            <a:latin typeface="Cambria Math" panose="02040503050406030204" pitchFamily="18" charset="0"/>
                          </a:rPr>
                        </m:ctrlPr>
                      </m:dPr>
                      <m:e>
                        <m:f>
                          <m:fPr>
                            <m:ctrlPr>
                              <a:rPr lang="de-DE" sz="2800" i="1" dirty="0" smtClean="0">
                                <a:solidFill>
                                  <a:prstClr val="black"/>
                                </a:solidFill>
                                <a:latin typeface="Cambria Math" panose="02040503050406030204" pitchFamily="18" charset="0"/>
                              </a:rPr>
                            </m:ctrlPr>
                          </m:fPr>
                          <m:num>
                            <m:sSup>
                              <m:sSupPr>
                                <m:ctrlPr>
                                  <a:rPr lang="de-DE" sz="2800" i="1" dirty="0" smtClean="0">
                                    <a:solidFill>
                                      <a:prstClr val="black"/>
                                    </a:solidFill>
                                    <a:latin typeface="Cambria Math" panose="02040503050406030204" pitchFamily="18" charset="0"/>
                                  </a:rPr>
                                </m:ctrlPr>
                              </m:sSupPr>
                              <m:e>
                                <m:r>
                                  <a:rPr lang="en-US" sz="2800" b="0" i="1" dirty="0" smtClean="0">
                                    <a:solidFill>
                                      <a:prstClr val="black"/>
                                    </a:solidFill>
                                    <a:latin typeface="Cambria Math"/>
                                  </a:rPr>
                                  <m:t>𝑚</m:t>
                                </m:r>
                              </m:e>
                              <m:sup>
                                <m:r>
                                  <a:rPr lang="en-US" sz="2800" b="0" i="1" dirty="0" smtClean="0">
                                    <a:solidFill>
                                      <a:prstClr val="black"/>
                                    </a:solidFill>
                                    <a:latin typeface="Cambria Math"/>
                                  </a:rPr>
                                  <m:t>2</m:t>
                                </m:r>
                              </m:sup>
                            </m:sSup>
                          </m:num>
                          <m:den>
                            <m:r>
                              <a:rPr lang="en-US" sz="2800" b="0" i="1" dirty="0" smtClean="0">
                                <a:solidFill>
                                  <a:prstClr val="black"/>
                                </a:solidFill>
                                <a:latin typeface="Cambria Math"/>
                              </a:rPr>
                              <m:t>𝑠</m:t>
                            </m:r>
                          </m:den>
                        </m:f>
                      </m:e>
                    </m:d>
                  </m:oMath>
                </a14:m>
                <a:r>
                  <a:rPr lang="de-DE" sz="2800" dirty="0">
                    <a:solidFill>
                      <a:prstClr val="black"/>
                    </a:solidFill>
                  </a:rPr>
                  <a:t>  </a:t>
                </a:r>
              </a:p>
            </p:txBody>
          </p:sp>
        </mc:Choice>
        <mc:Fallback xmlns="">
          <p:sp>
            <p:nvSpPr>
              <p:cNvPr id="8" name="Rechteck 7">
                <a:extLst>
                  <a:ext uri="{FF2B5EF4-FFF2-40B4-BE49-F238E27FC236}">
                    <a16:creationId xmlns:a16="http://schemas.microsoft.com/office/drawing/2014/main" id="{28984AF5-ED90-43A4-B2D1-02B0FEAA8212}"/>
                  </a:ext>
                </a:extLst>
              </p:cNvPr>
              <p:cNvSpPr>
                <a:spLocks noRot="1" noChangeAspect="1" noMove="1" noResize="1" noEditPoints="1" noAdjustHandles="1" noChangeArrowheads="1" noChangeShapeType="1" noTextEdit="1"/>
              </p:cNvSpPr>
              <p:nvPr/>
            </p:nvSpPr>
            <p:spPr>
              <a:xfrm>
                <a:off x="3489145" y="3150629"/>
                <a:ext cx="4499758" cy="773289"/>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17575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descr="Animation01a"/>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25005" y="1600200"/>
            <a:ext cx="5693990" cy="4701056"/>
          </a:xfrm>
          <a:prstGeom prst="rect">
            <a:avLst/>
          </a:prstGeom>
          <a:noFill/>
          <a:extLst>
            <a:ext uri="{909E8E84-426E-40DD-AFC4-6F175D3DCCD1}">
              <a14:hiddenFill xmlns:a14="http://schemas.microsoft.com/office/drawing/2010/main">
                <a:solidFill>
                  <a:srgbClr val="FFFFFF"/>
                </a:solidFill>
              </a14:hiddenFill>
            </a:ext>
          </a:extLst>
        </p:spPr>
      </p:pic>
      <p:sp>
        <p:nvSpPr>
          <p:cNvPr id="4" name="Titel 3">
            <a:extLst>
              <a:ext uri="{FF2B5EF4-FFF2-40B4-BE49-F238E27FC236}">
                <a16:creationId xmlns:a16="http://schemas.microsoft.com/office/drawing/2014/main" id="{5027B1FC-EA90-49D4-9492-A9EB49CEBF3B}"/>
              </a:ext>
            </a:extLst>
          </p:cNvPr>
          <p:cNvSpPr>
            <a:spLocks noGrp="1"/>
          </p:cNvSpPr>
          <p:nvPr>
            <p:ph type="title"/>
          </p:nvPr>
        </p:nvSpPr>
        <p:spPr/>
        <p:txBody>
          <a:bodyPr>
            <a:normAutofit/>
          </a:bodyPr>
          <a:lstStyle/>
          <a:p>
            <a:r>
              <a:rPr lang="en-US" dirty="0"/>
              <a:t>Example: Simulation of a contamination plume</a:t>
            </a:r>
          </a:p>
        </p:txBody>
      </p:sp>
      <p:sp>
        <p:nvSpPr>
          <p:cNvPr id="8" name="Datumsplatzhalter 3">
            <a:extLst>
              <a:ext uri="{FF2B5EF4-FFF2-40B4-BE49-F238E27FC236}">
                <a16:creationId xmlns:a16="http://schemas.microsoft.com/office/drawing/2014/main" id="{E80BB4B9-658E-4CD6-9810-EE1196D4761B}"/>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2458052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Pollutants</a:t>
            </a:r>
          </a:p>
        </p:txBody>
      </p:sp>
      <p:sp>
        <p:nvSpPr>
          <p:cNvPr id="7" name="Inhaltsplatzhalter 6">
            <a:extLst>
              <a:ext uri="{FF2B5EF4-FFF2-40B4-BE49-F238E27FC236}">
                <a16:creationId xmlns:a16="http://schemas.microsoft.com/office/drawing/2014/main" id="{37603FE8-B955-4C87-B859-22B756369B15}"/>
              </a:ext>
            </a:extLst>
          </p:cNvPr>
          <p:cNvSpPr>
            <a:spLocks noGrp="1"/>
          </p:cNvSpPr>
          <p:nvPr>
            <p:ph idx="1"/>
          </p:nvPr>
        </p:nvSpPr>
        <p:spPr>
          <a:xfrm>
            <a:off x="457200" y="1600200"/>
            <a:ext cx="8229600" cy="4756150"/>
          </a:xfrm>
        </p:spPr>
        <p:txBody>
          <a:bodyPr>
            <a:normAutofit fontScale="92500" lnSpcReduction="10000"/>
          </a:bodyPr>
          <a:lstStyle/>
          <a:p>
            <a:pPr>
              <a:spcBef>
                <a:spcPts val="0"/>
              </a:spcBef>
              <a:spcAft>
                <a:spcPts val="600"/>
              </a:spcAft>
            </a:pPr>
            <a:r>
              <a:rPr lang="en-US" sz="2400" dirty="0"/>
              <a:t>Biological contamination</a:t>
            </a:r>
          </a:p>
          <a:p>
            <a:pPr lvl="1">
              <a:spcBef>
                <a:spcPts val="0"/>
              </a:spcBef>
              <a:spcAft>
                <a:spcPts val="600"/>
              </a:spcAft>
              <a:buFont typeface="Arial" panose="020B0604020202020204" pitchFamily="34" charset="0"/>
              <a:buChar char="•"/>
            </a:pPr>
            <a:r>
              <a:rPr lang="en-US" sz="2200" dirty="0"/>
              <a:t>Bacteria, viruses …</a:t>
            </a:r>
          </a:p>
          <a:p>
            <a:pPr>
              <a:spcBef>
                <a:spcPts val="0"/>
              </a:spcBef>
              <a:spcAft>
                <a:spcPts val="600"/>
              </a:spcAft>
            </a:pPr>
            <a:r>
              <a:rPr lang="en-US" sz="2400" dirty="0"/>
              <a:t>Inorganic pollutants</a:t>
            </a:r>
          </a:p>
          <a:p>
            <a:pPr lvl="1">
              <a:spcBef>
                <a:spcPts val="0"/>
              </a:spcBef>
              <a:spcAft>
                <a:spcPts val="600"/>
              </a:spcAft>
              <a:buFont typeface="Arial" panose="020B0604020202020204" pitchFamily="34" charset="0"/>
              <a:buChar char="•"/>
            </a:pPr>
            <a:r>
              <a:rPr lang="en-US" sz="2200" dirty="0"/>
              <a:t>Nitrate</a:t>
            </a:r>
          </a:p>
          <a:p>
            <a:pPr lvl="1">
              <a:spcBef>
                <a:spcPts val="0"/>
              </a:spcBef>
              <a:spcAft>
                <a:spcPts val="600"/>
              </a:spcAft>
              <a:buFont typeface="Arial" panose="020B0604020202020204" pitchFamily="34" charset="0"/>
              <a:buChar char="•"/>
            </a:pPr>
            <a:r>
              <a:rPr lang="en-US" sz="2200" dirty="0"/>
              <a:t>Heavy metals  (e.g. lead, cadmium, mercury, arsenic ...)</a:t>
            </a:r>
          </a:p>
          <a:p>
            <a:pPr lvl="1">
              <a:spcBef>
                <a:spcPts val="0"/>
              </a:spcBef>
              <a:spcAft>
                <a:spcPts val="600"/>
              </a:spcAft>
              <a:buFont typeface="Arial" panose="020B0604020202020204" pitchFamily="34" charset="0"/>
              <a:buChar char="•"/>
            </a:pPr>
            <a:r>
              <a:rPr lang="en-US" sz="2200" dirty="0"/>
              <a:t>Radio nuclides</a:t>
            </a:r>
          </a:p>
          <a:p>
            <a:pPr>
              <a:spcBef>
                <a:spcPts val="0"/>
              </a:spcBef>
              <a:spcAft>
                <a:spcPts val="600"/>
              </a:spcAft>
            </a:pPr>
            <a:r>
              <a:rPr lang="en-US" sz="2400" dirty="0"/>
              <a:t>Organic pollutants</a:t>
            </a:r>
          </a:p>
          <a:p>
            <a:pPr lvl="1">
              <a:spcBef>
                <a:spcPts val="0"/>
              </a:spcBef>
              <a:spcAft>
                <a:spcPts val="600"/>
              </a:spcAft>
              <a:buFont typeface="Arial" panose="020B0604020202020204" pitchFamily="34" charset="0"/>
              <a:buChar char="•"/>
            </a:pPr>
            <a:r>
              <a:rPr lang="en-US" sz="2200" dirty="0"/>
              <a:t>Oil products</a:t>
            </a:r>
          </a:p>
          <a:p>
            <a:pPr lvl="1">
              <a:spcBef>
                <a:spcPts val="0"/>
              </a:spcBef>
              <a:spcAft>
                <a:spcPts val="600"/>
              </a:spcAft>
              <a:buFont typeface="Arial" panose="020B0604020202020204" pitchFamily="34" charset="0"/>
              <a:buChar char="•"/>
            </a:pPr>
            <a:r>
              <a:rPr lang="en-US" sz="2200" dirty="0"/>
              <a:t>Chlorinated hydrocarbons (e.g. </a:t>
            </a:r>
            <a:r>
              <a:rPr lang="en-US" sz="2200" dirty="0" err="1"/>
              <a:t>tetrachlorethene</a:t>
            </a:r>
            <a:r>
              <a:rPr lang="en-US" sz="2200" dirty="0"/>
              <a:t>, </a:t>
            </a:r>
            <a:r>
              <a:rPr lang="en-US" sz="2200" dirty="0" err="1"/>
              <a:t>trichlorethene</a:t>
            </a:r>
            <a:r>
              <a:rPr lang="en-US" sz="2200" dirty="0"/>
              <a:t>, ...)</a:t>
            </a:r>
          </a:p>
          <a:p>
            <a:pPr lvl="1">
              <a:spcBef>
                <a:spcPts val="0"/>
              </a:spcBef>
              <a:spcAft>
                <a:spcPts val="600"/>
              </a:spcAft>
              <a:buFont typeface="Arial" panose="020B0604020202020204" pitchFamily="34" charset="0"/>
              <a:buChar char="•"/>
            </a:pPr>
            <a:r>
              <a:rPr lang="en-US" sz="2200" dirty="0"/>
              <a:t>Aromatic hydrocarbons (e.g. benzene, toluene, xylene, ...)</a:t>
            </a:r>
          </a:p>
          <a:p>
            <a:pPr lvl="1">
              <a:spcBef>
                <a:spcPts val="0"/>
              </a:spcBef>
              <a:spcAft>
                <a:spcPts val="600"/>
              </a:spcAft>
              <a:buFont typeface="Arial" panose="020B0604020202020204" pitchFamily="34" charset="0"/>
              <a:buChar char="•"/>
            </a:pPr>
            <a:r>
              <a:rPr lang="en-US" sz="2200" dirty="0"/>
              <a:t>Polycyclic aromatic hydrocarbons (e.g. naphthalene, ...)</a:t>
            </a:r>
          </a:p>
          <a:p>
            <a:pPr lvl="1">
              <a:spcBef>
                <a:spcPts val="0"/>
              </a:spcBef>
              <a:spcAft>
                <a:spcPts val="600"/>
              </a:spcAft>
              <a:buFont typeface="Arial" panose="020B0604020202020204" pitchFamily="34" charset="0"/>
              <a:buChar char="•"/>
            </a:pPr>
            <a:r>
              <a:rPr lang="en-US" sz="2200" dirty="0"/>
              <a:t>Pesticides (diverse chemical compounds, e.g. atrazine, ...)</a:t>
            </a:r>
          </a:p>
          <a:p>
            <a:pPr lvl="1">
              <a:spcBef>
                <a:spcPts val="0"/>
              </a:spcBef>
              <a:spcAft>
                <a:spcPts val="600"/>
              </a:spcAft>
              <a:buFont typeface="Arial" panose="020B0604020202020204" pitchFamily="34" charset="0"/>
              <a:buChar char="•"/>
            </a:pPr>
            <a:r>
              <a:rPr lang="en-US" sz="2200" dirty="0"/>
              <a:t>Pharmaceutical residues</a:t>
            </a:r>
          </a:p>
        </p:txBody>
      </p:sp>
      <p:sp>
        <p:nvSpPr>
          <p:cNvPr id="8" name="Datumsplatzhalter 3">
            <a:extLst>
              <a:ext uri="{FF2B5EF4-FFF2-40B4-BE49-F238E27FC236}">
                <a16:creationId xmlns:a16="http://schemas.microsoft.com/office/drawing/2014/main" id="{5382C44F-4FE5-4EF4-A0B8-8A75E8C7A31C}"/>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849121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Risk of pollutants</a:t>
            </a:r>
          </a:p>
        </p:txBody>
      </p:sp>
      <p:sp>
        <p:nvSpPr>
          <p:cNvPr id="5" name="Inhaltsplatzhalter 4">
            <a:extLst>
              <a:ext uri="{FF2B5EF4-FFF2-40B4-BE49-F238E27FC236}">
                <a16:creationId xmlns:a16="http://schemas.microsoft.com/office/drawing/2014/main" id="{47CE776C-02C6-4C84-9AA3-F126A124670E}"/>
              </a:ext>
            </a:extLst>
          </p:cNvPr>
          <p:cNvSpPr>
            <a:spLocks noGrp="1"/>
          </p:cNvSpPr>
          <p:nvPr>
            <p:ph idx="1"/>
          </p:nvPr>
        </p:nvSpPr>
        <p:spPr>
          <a:xfrm>
            <a:off x="457200" y="1600200"/>
            <a:ext cx="8229600" cy="4525963"/>
          </a:xfrm>
        </p:spPr>
        <p:txBody>
          <a:bodyPr>
            <a:normAutofit/>
          </a:bodyPr>
          <a:lstStyle/>
          <a:p>
            <a:r>
              <a:rPr lang="en-US" sz="2400" dirty="0"/>
              <a:t>Produced in big quantities</a:t>
            </a:r>
          </a:p>
          <a:p>
            <a:endParaRPr lang="en-US" sz="2400" dirty="0"/>
          </a:p>
          <a:p>
            <a:r>
              <a:rPr lang="en-US" sz="2400" dirty="0"/>
              <a:t>Persistent (no decay)</a:t>
            </a:r>
          </a:p>
          <a:p>
            <a:endParaRPr lang="en-US" sz="2400" dirty="0"/>
          </a:p>
          <a:p>
            <a:r>
              <a:rPr lang="en-US" sz="2400" dirty="0"/>
              <a:t>High solubility</a:t>
            </a:r>
          </a:p>
          <a:p>
            <a:endParaRPr lang="en-US" sz="2400" dirty="0"/>
          </a:p>
          <a:p>
            <a:r>
              <a:rPr lang="en-US" sz="2400" dirty="0"/>
              <a:t>Nonabsorbent (high mobility)</a:t>
            </a:r>
          </a:p>
          <a:p>
            <a:endParaRPr lang="en-US" sz="2400" dirty="0"/>
          </a:p>
          <a:p>
            <a:r>
              <a:rPr lang="en-US" sz="2400" dirty="0"/>
              <a:t>Toxic</a:t>
            </a:r>
          </a:p>
        </p:txBody>
      </p:sp>
      <p:sp>
        <p:nvSpPr>
          <p:cNvPr id="6" name="Datumsplatzhalter 3">
            <a:extLst>
              <a:ext uri="{FF2B5EF4-FFF2-40B4-BE49-F238E27FC236}">
                <a16:creationId xmlns:a16="http://schemas.microsoft.com/office/drawing/2014/main" id="{F6C45016-7D45-49E8-AD3E-4DED552DC360}"/>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180887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transport_process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68760"/>
            <a:ext cx="3429000" cy="5240372"/>
          </a:xfrm>
          <a:prstGeom prst="rect">
            <a:avLst/>
          </a:prstGeom>
          <a:noFill/>
          <a:extLst>
            <a:ext uri="{909E8E84-426E-40DD-AFC4-6F175D3DCCD1}">
              <a14:hiddenFill xmlns:a14="http://schemas.microsoft.com/office/drawing/2010/main">
                <a:solidFill>
                  <a:srgbClr val="FFFFFF"/>
                </a:solidFill>
              </a14:hiddenFill>
            </a:ext>
          </a:extLst>
        </p:spPr>
      </p:pic>
      <p:sp>
        <p:nvSpPr>
          <p:cNvPr id="251908" name="Text Box 4"/>
          <p:cNvSpPr txBox="1">
            <a:spLocks noChangeArrowheads="1"/>
          </p:cNvSpPr>
          <p:nvPr/>
        </p:nvSpPr>
        <p:spPr bwMode="auto">
          <a:xfrm>
            <a:off x="4343400" y="3547297"/>
            <a:ext cx="3657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2000" b="1" dirty="0">
                <a:ea typeface="Arial Unicode MS" pitchFamily="34" charset="-128"/>
                <a:cs typeface="Arial Unicode MS" pitchFamily="34" charset="-128"/>
              </a:rPr>
              <a:t>Advection</a:t>
            </a:r>
          </a:p>
        </p:txBody>
      </p:sp>
      <p:sp>
        <p:nvSpPr>
          <p:cNvPr id="251909" name="Text Box 5"/>
          <p:cNvSpPr txBox="1">
            <a:spLocks noChangeArrowheads="1"/>
          </p:cNvSpPr>
          <p:nvPr/>
        </p:nvSpPr>
        <p:spPr bwMode="auto">
          <a:xfrm>
            <a:off x="4343400" y="4337228"/>
            <a:ext cx="4419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2000" b="1" dirty="0">
                <a:ea typeface="Arial Unicode MS" pitchFamily="34" charset="-128"/>
                <a:cs typeface="Arial Unicode MS" pitchFamily="34" charset="-128"/>
              </a:rPr>
              <a:t>Advection + Dispersion (+ Diffusion)</a:t>
            </a:r>
          </a:p>
        </p:txBody>
      </p:sp>
      <p:sp>
        <p:nvSpPr>
          <p:cNvPr id="251910" name="Text Box 6"/>
          <p:cNvSpPr txBox="1">
            <a:spLocks noChangeArrowheads="1"/>
          </p:cNvSpPr>
          <p:nvPr/>
        </p:nvSpPr>
        <p:spPr bwMode="auto">
          <a:xfrm>
            <a:off x="4343400" y="5081318"/>
            <a:ext cx="4343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2000" b="1" dirty="0">
                <a:ea typeface="Arial Unicode MS" pitchFamily="34" charset="-128"/>
                <a:cs typeface="Arial Unicode MS" pitchFamily="34" charset="-128"/>
              </a:rPr>
              <a:t>Advection + Dispersion + Adsorption</a:t>
            </a:r>
          </a:p>
        </p:txBody>
      </p:sp>
      <p:sp>
        <p:nvSpPr>
          <p:cNvPr id="251911" name="Text Box 7"/>
          <p:cNvSpPr txBox="1">
            <a:spLocks noChangeArrowheads="1"/>
          </p:cNvSpPr>
          <p:nvPr/>
        </p:nvSpPr>
        <p:spPr bwMode="auto">
          <a:xfrm>
            <a:off x="4343400" y="5673442"/>
            <a:ext cx="464127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2000" b="1" dirty="0">
                <a:ea typeface="Arial Unicode MS" pitchFamily="34" charset="-128"/>
                <a:cs typeface="Arial Unicode MS" pitchFamily="34" charset="-128"/>
              </a:rPr>
              <a:t>Advection + Dispersion + Adsorption + Decay</a:t>
            </a:r>
          </a:p>
        </p:txBody>
      </p:sp>
      <p:sp>
        <p:nvSpPr>
          <p:cNvPr id="251912" name="Text Box 8"/>
          <p:cNvSpPr txBox="1">
            <a:spLocks noChangeArrowheads="1"/>
          </p:cNvSpPr>
          <p:nvPr/>
        </p:nvSpPr>
        <p:spPr bwMode="auto">
          <a:xfrm>
            <a:off x="4343400" y="2773606"/>
            <a:ext cx="39624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spcBef>
                <a:spcPct val="50000"/>
              </a:spcBef>
            </a:pPr>
            <a:r>
              <a:rPr lang="en-US" sz="2400" b="1" dirty="0">
                <a:solidFill>
                  <a:srgbClr val="0070C0"/>
                </a:solidFill>
                <a:latin typeface="+mj-lt"/>
                <a:ea typeface="Arial Unicode MS" pitchFamily="34" charset="-128"/>
                <a:cs typeface="Arial Unicode MS" pitchFamily="34" charset="-128"/>
              </a:rPr>
              <a:t>Transport in 1-D-aquifer</a:t>
            </a:r>
          </a:p>
        </p:txBody>
      </p:sp>
      <p:sp>
        <p:nvSpPr>
          <p:cNvPr id="2" name="Titel 1">
            <a:extLst>
              <a:ext uri="{FF2B5EF4-FFF2-40B4-BE49-F238E27FC236}">
                <a16:creationId xmlns:a16="http://schemas.microsoft.com/office/drawing/2014/main" id="{254175A4-E266-4BF3-B141-B1FE2E9D8121}"/>
              </a:ext>
            </a:extLst>
          </p:cNvPr>
          <p:cNvSpPr>
            <a:spLocks noGrp="1"/>
          </p:cNvSpPr>
          <p:nvPr>
            <p:ph type="title"/>
          </p:nvPr>
        </p:nvSpPr>
        <p:spPr/>
        <p:txBody>
          <a:bodyPr>
            <a:normAutofit/>
          </a:bodyPr>
          <a:lstStyle/>
          <a:p>
            <a:r>
              <a:rPr lang="en-US" dirty="0"/>
              <a:t>Representation of transport processes</a:t>
            </a:r>
          </a:p>
        </p:txBody>
      </p:sp>
      <p:sp>
        <p:nvSpPr>
          <p:cNvPr id="11" name="Datumsplatzhalter 3">
            <a:extLst>
              <a:ext uri="{FF2B5EF4-FFF2-40B4-BE49-F238E27FC236}">
                <a16:creationId xmlns:a16="http://schemas.microsoft.com/office/drawing/2014/main" id="{5CEDAD0F-186C-4D15-A7B0-3607C1668A7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3346534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Transport mechanisms</a:t>
            </a:r>
          </a:p>
        </p:txBody>
      </p:sp>
      <p:sp>
        <p:nvSpPr>
          <p:cNvPr id="4" name="Inhaltsplatzhalter 3">
            <a:extLst>
              <a:ext uri="{FF2B5EF4-FFF2-40B4-BE49-F238E27FC236}">
                <a16:creationId xmlns:a16="http://schemas.microsoft.com/office/drawing/2014/main" id="{B46A0C9D-E474-4D7B-A13A-FED607E28CC2}"/>
              </a:ext>
            </a:extLst>
          </p:cNvPr>
          <p:cNvSpPr>
            <a:spLocks noGrp="1"/>
          </p:cNvSpPr>
          <p:nvPr>
            <p:ph idx="1"/>
          </p:nvPr>
        </p:nvSpPr>
        <p:spPr>
          <a:xfrm>
            <a:off x="457200" y="1600200"/>
            <a:ext cx="8229600" cy="4925144"/>
          </a:xfrm>
        </p:spPr>
        <p:txBody>
          <a:bodyPr>
            <a:normAutofit fontScale="77500" lnSpcReduction="20000"/>
          </a:bodyPr>
          <a:lstStyle/>
          <a:p>
            <a:pPr>
              <a:spcBef>
                <a:spcPts val="0"/>
              </a:spcBef>
              <a:spcAft>
                <a:spcPts val="600"/>
              </a:spcAft>
            </a:pPr>
            <a:r>
              <a:rPr lang="en-US" sz="2900" b="1" dirty="0"/>
              <a:t>Advection</a:t>
            </a:r>
          </a:p>
          <a:p>
            <a:pPr lvl="1">
              <a:spcBef>
                <a:spcPts val="0"/>
              </a:spcBef>
              <a:spcAft>
                <a:spcPts val="600"/>
              </a:spcAft>
              <a:buFont typeface="Arial" pitchFamily="34" charset="0"/>
              <a:buChar char="•"/>
            </a:pPr>
            <a:r>
              <a:rPr lang="en-US" sz="2900" dirty="0"/>
              <a:t>Dissolved solids are carried along with the average velocity of flowing groundwater</a:t>
            </a:r>
          </a:p>
          <a:p>
            <a:pPr>
              <a:spcBef>
                <a:spcPts val="0"/>
              </a:spcBef>
              <a:spcAft>
                <a:spcPts val="600"/>
              </a:spcAft>
            </a:pPr>
            <a:r>
              <a:rPr lang="en-US" sz="2900" b="1" dirty="0"/>
              <a:t>Molecular diffusion</a:t>
            </a:r>
          </a:p>
          <a:p>
            <a:pPr lvl="1">
              <a:spcBef>
                <a:spcPts val="0"/>
              </a:spcBef>
              <a:spcAft>
                <a:spcPts val="600"/>
              </a:spcAft>
              <a:buFont typeface="Arial" pitchFamily="34" charset="0"/>
              <a:buChar char="•"/>
            </a:pPr>
            <a:r>
              <a:rPr lang="en-US" sz="2900" dirty="0"/>
              <a:t>Transport by concentration gradients (</a:t>
            </a:r>
            <a:r>
              <a:rPr lang="en-US" sz="2900" cap="small" dirty="0"/>
              <a:t>Fick’s </a:t>
            </a:r>
            <a:r>
              <a:rPr lang="en-US" sz="2900" dirty="0"/>
              <a:t>law)</a:t>
            </a:r>
          </a:p>
          <a:p>
            <a:pPr>
              <a:spcBef>
                <a:spcPts val="0"/>
              </a:spcBef>
              <a:spcAft>
                <a:spcPts val="600"/>
              </a:spcAft>
            </a:pPr>
            <a:r>
              <a:rPr lang="en-US" sz="2900" b="1" dirty="0"/>
              <a:t>Dispersion</a:t>
            </a:r>
          </a:p>
          <a:p>
            <a:pPr lvl="1">
              <a:spcBef>
                <a:spcPts val="0"/>
              </a:spcBef>
              <a:spcAft>
                <a:spcPts val="600"/>
              </a:spcAft>
              <a:buFont typeface="Arial" pitchFamily="34" charset="0"/>
              <a:buChar char="•"/>
            </a:pPr>
            <a:r>
              <a:rPr lang="en-US" sz="2900" dirty="0"/>
              <a:t>Spreading of pollutants due to heterogeneity of flow field (small scale dispersion, macro dispersion)</a:t>
            </a:r>
          </a:p>
          <a:p>
            <a:pPr>
              <a:spcBef>
                <a:spcPts val="0"/>
              </a:spcBef>
              <a:spcAft>
                <a:spcPts val="600"/>
              </a:spcAft>
            </a:pPr>
            <a:r>
              <a:rPr lang="en-US" sz="2900" b="1" dirty="0"/>
              <a:t>Adsorption</a:t>
            </a:r>
          </a:p>
          <a:p>
            <a:pPr lvl="1">
              <a:spcBef>
                <a:spcPts val="0"/>
              </a:spcBef>
              <a:spcAft>
                <a:spcPts val="600"/>
              </a:spcAft>
              <a:buFont typeface="Arial" pitchFamily="34" charset="0"/>
              <a:buChar char="•"/>
            </a:pPr>
            <a:r>
              <a:rPr lang="en-US" sz="2900" dirty="0"/>
              <a:t>Adsorption of pollutants onto the surfaces of the mineral grains in the aquifer</a:t>
            </a:r>
          </a:p>
          <a:p>
            <a:pPr>
              <a:spcBef>
                <a:spcPts val="0"/>
              </a:spcBef>
              <a:spcAft>
                <a:spcPts val="600"/>
              </a:spcAft>
            </a:pPr>
            <a:r>
              <a:rPr lang="en-US" sz="2900" b="1" dirty="0"/>
              <a:t>Chemical and biochemical reactions</a:t>
            </a:r>
          </a:p>
          <a:p>
            <a:pPr lvl="1">
              <a:spcBef>
                <a:spcPts val="0"/>
              </a:spcBef>
              <a:spcAft>
                <a:spcPts val="600"/>
              </a:spcAft>
              <a:buFont typeface="Arial" pitchFamily="34" charset="0"/>
              <a:buChar char="•"/>
            </a:pPr>
            <a:r>
              <a:rPr lang="en-US" sz="2900" dirty="0"/>
              <a:t>Chemical and biological decay and transformation processes</a:t>
            </a:r>
          </a:p>
          <a:p>
            <a:pPr>
              <a:spcBef>
                <a:spcPts val="0"/>
              </a:spcBef>
              <a:spcAft>
                <a:spcPts val="600"/>
              </a:spcAft>
            </a:pPr>
            <a:r>
              <a:rPr lang="en-US" sz="2900" b="1" dirty="0"/>
              <a:t>Radioactive decay in case of radioactive substances</a:t>
            </a:r>
          </a:p>
          <a:p>
            <a:endParaRPr lang="en-US" dirty="0"/>
          </a:p>
        </p:txBody>
      </p:sp>
      <p:sp>
        <p:nvSpPr>
          <p:cNvPr id="6" name="Datumsplatzhalter 3">
            <a:extLst>
              <a:ext uri="{FF2B5EF4-FFF2-40B4-BE49-F238E27FC236}">
                <a16:creationId xmlns:a16="http://schemas.microsoft.com/office/drawing/2014/main" id="{9CFC40BF-8EB4-4BD7-B622-4574194CF769}"/>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40980848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1143372"/>
            <a:ext cx="5095875"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US" dirty="0"/>
              <a:t>Advection</a:t>
            </a:r>
          </a:p>
        </p:txBody>
      </p:sp>
      <mc:AlternateContent xmlns:mc="http://schemas.openxmlformats.org/markup-compatibility/2006" xmlns:a14="http://schemas.microsoft.com/office/drawing/2010/main">
        <mc:Choice Requires="a14">
          <p:sp>
            <p:nvSpPr>
              <p:cNvPr id="3" name="Textfeld 2"/>
              <p:cNvSpPr txBox="1"/>
              <p:nvPr/>
            </p:nvSpPr>
            <p:spPr>
              <a:xfrm>
                <a:off x="271904" y="3893202"/>
                <a:ext cx="3969328" cy="2518446"/>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sz="2400" b="0" i="1" smtClean="0">
                              <a:solidFill>
                                <a:prstClr val="black"/>
                              </a:solidFill>
                              <a:latin typeface="Cambria Math" panose="02040503050406030204" pitchFamily="18" charset="0"/>
                            </a:rPr>
                          </m:ctrlPr>
                        </m:sSubPr>
                        <m:e>
                          <m:acc>
                            <m:accPr>
                              <m:chr m:val="⃗"/>
                              <m:ctrlPr>
                                <a:rPr lang="en-US" sz="2400" b="0" i="1" smtClean="0">
                                  <a:solidFill>
                                    <a:prstClr val="black"/>
                                  </a:solidFill>
                                  <a:latin typeface="Cambria Math" panose="02040503050406030204" pitchFamily="18" charset="0"/>
                                </a:rPr>
                              </m:ctrlPr>
                            </m:accPr>
                            <m:e>
                              <m:r>
                                <a:rPr lang="en-US" sz="2400" b="0" i="1" smtClean="0">
                                  <a:solidFill>
                                    <a:prstClr val="black"/>
                                  </a:solidFill>
                                  <a:latin typeface="Cambria Math"/>
                                </a:rPr>
                                <m:t>𝑗</m:t>
                              </m:r>
                            </m:e>
                          </m:acc>
                        </m:e>
                        <m:sub>
                          <m:r>
                            <a:rPr lang="en-US" sz="2400" b="0" i="1" smtClean="0">
                              <a:solidFill>
                                <a:prstClr val="black"/>
                              </a:solidFill>
                              <a:latin typeface="Cambria Math"/>
                            </a:rPr>
                            <m:t>𝑎𝑑𝑣</m:t>
                          </m:r>
                        </m:sub>
                      </m:sSub>
                      <m:r>
                        <a:rPr lang="en-US" sz="2400" b="0" i="1" smtClean="0">
                          <a:solidFill>
                            <a:prstClr val="black"/>
                          </a:solidFill>
                          <a:latin typeface="Cambria Math"/>
                        </a:rPr>
                        <m:t>=</m:t>
                      </m:r>
                      <m:acc>
                        <m:accPr>
                          <m:chr m:val="⃗"/>
                          <m:ctrlPr>
                            <a:rPr lang="en-US" sz="2400" b="0" i="1" smtClean="0">
                              <a:solidFill>
                                <a:prstClr val="black"/>
                              </a:solidFill>
                              <a:latin typeface="Cambria Math" panose="02040503050406030204" pitchFamily="18" charset="0"/>
                            </a:rPr>
                          </m:ctrlPr>
                        </m:accPr>
                        <m:e>
                          <m:r>
                            <a:rPr lang="en-US" sz="2400" b="0" i="1" smtClean="0">
                              <a:solidFill>
                                <a:prstClr val="black"/>
                              </a:solidFill>
                              <a:latin typeface="Cambria Math"/>
                            </a:rPr>
                            <m:t>𝑢</m:t>
                          </m:r>
                        </m:e>
                      </m:acc>
                      <m:r>
                        <a:rPr lang="en-US" sz="2400" b="0" i="1" smtClean="0">
                          <a:solidFill>
                            <a:prstClr val="black"/>
                          </a:solidFill>
                          <a:latin typeface="Cambria Math"/>
                        </a:rPr>
                        <m:t> </m:t>
                      </m:r>
                      <m:sSub>
                        <m:sSubPr>
                          <m:ctrlPr>
                            <a:rPr lang="en-US" sz="2400" b="0" i="1" smtClean="0">
                              <a:solidFill>
                                <a:prstClr val="black"/>
                              </a:solidFill>
                              <a:latin typeface="Cambria Math" panose="02040503050406030204" pitchFamily="18" charset="0"/>
                            </a:rPr>
                          </m:ctrlPr>
                        </m:sSubPr>
                        <m:e>
                          <m:r>
                            <a:rPr lang="en-US" sz="2400" b="0" i="1" smtClean="0">
                              <a:solidFill>
                                <a:prstClr val="black"/>
                              </a:solidFill>
                              <a:latin typeface="Cambria Math"/>
                            </a:rPr>
                            <m:t>𝑛</m:t>
                          </m:r>
                        </m:e>
                        <m:sub>
                          <m:r>
                            <a:rPr lang="en-US" sz="2400" b="0" i="1" smtClean="0">
                              <a:solidFill>
                                <a:prstClr val="black"/>
                              </a:solidFill>
                              <a:latin typeface="Cambria Math"/>
                            </a:rPr>
                            <m:t>𝑓</m:t>
                          </m:r>
                        </m:sub>
                      </m:sSub>
                      <m:r>
                        <a:rPr lang="en-US" sz="2400" b="0" i="1" smtClean="0">
                          <a:solidFill>
                            <a:prstClr val="black"/>
                          </a:solidFill>
                          <a:latin typeface="Cambria Math"/>
                        </a:rPr>
                        <m:t>𝑐</m:t>
                      </m:r>
                      <m:r>
                        <a:rPr lang="en-US" sz="2400" b="0" i="1" smtClean="0">
                          <a:solidFill>
                            <a:prstClr val="black"/>
                          </a:solidFill>
                          <a:latin typeface="Cambria Math"/>
                        </a:rPr>
                        <m:t>= </m:t>
                      </m:r>
                      <m:sSub>
                        <m:sSubPr>
                          <m:ctrlPr>
                            <a:rPr lang="en-US" sz="2400" b="0" i="1" smtClean="0">
                              <a:solidFill>
                                <a:prstClr val="black"/>
                              </a:solidFill>
                              <a:latin typeface="Cambria Math" panose="02040503050406030204" pitchFamily="18" charset="0"/>
                            </a:rPr>
                          </m:ctrlPr>
                        </m:sSubPr>
                        <m:e>
                          <m:r>
                            <a:rPr lang="en-US" sz="2400" b="0" i="1" smtClean="0">
                              <a:solidFill>
                                <a:prstClr val="black"/>
                              </a:solidFill>
                              <a:latin typeface="Cambria Math"/>
                            </a:rPr>
                            <m:t>𝑣</m:t>
                          </m:r>
                        </m:e>
                        <m:sub>
                          <m:r>
                            <a:rPr lang="en-US" sz="2400" b="0" i="1" smtClean="0">
                              <a:solidFill>
                                <a:prstClr val="black"/>
                              </a:solidFill>
                              <a:latin typeface="Cambria Math"/>
                            </a:rPr>
                            <m:t>𝑓</m:t>
                          </m:r>
                        </m:sub>
                      </m:sSub>
                      <m:r>
                        <a:rPr lang="en-US" sz="2400" b="0" i="1" smtClean="0">
                          <a:solidFill>
                            <a:prstClr val="black"/>
                          </a:solidFill>
                          <a:latin typeface="Cambria Math"/>
                        </a:rPr>
                        <m:t> </m:t>
                      </m:r>
                      <m:r>
                        <a:rPr lang="en-US" sz="2400" b="0" i="1" smtClean="0">
                          <a:solidFill>
                            <a:prstClr val="black"/>
                          </a:solidFill>
                          <a:latin typeface="Cambria Math"/>
                        </a:rPr>
                        <m:t>𝑐</m:t>
                      </m:r>
                    </m:oMath>
                  </m:oMathPara>
                </a14:m>
                <a:endParaRPr lang="en-US" sz="2400" b="0" dirty="0">
                  <a:solidFill>
                    <a:prstClr val="black"/>
                  </a:solidFill>
                </a:endParaRPr>
              </a:p>
              <a:p>
                <a:endParaRPr lang="en-US" sz="2400" b="0" dirty="0">
                  <a:solidFill>
                    <a:prstClr val="black"/>
                  </a:solidFill>
                </a:endParaRPr>
              </a:p>
              <a:p>
                <a:pPr/>
                <a14:m>
                  <m:oMathPara xmlns:m="http://schemas.openxmlformats.org/officeDocument/2006/math">
                    <m:oMathParaPr>
                      <m:jc m:val="left"/>
                    </m:oMathParaPr>
                    <m:oMath xmlns:m="http://schemas.openxmlformats.org/officeDocument/2006/math">
                      <m:sSub>
                        <m:sSubPr>
                          <m:ctrlPr>
                            <a:rPr lang="en-US" sz="1600" i="1">
                              <a:solidFill>
                                <a:prstClr val="black"/>
                              </a:solidFill>
                              <a:latin typeface="Cambria Math" panose="02040503050406030204" pitchFamily="18" charset="0"/>
                            </a:rPr>
                          </m:ctrlPr>
                        </m:sSubPr>
                        <m:e>
                          <m:acc>
                            <m:accPr>
                              <m:chr m:val="⃗"/>
                              <m:ctrlPr>
                                <a:rPr lang="en-US" sz="1600" i="1">
                                  <a:solidFill>
                                    <a:prstClr val="black"/>
                                  </a:solidFill>
                                  <a:latin typeface="Cambria Math" panose="02040503050406030204" pitchFamily="18" charset="0"/>
                                </a:rPr>
                              </m:ctrlPr>
                            </m:accPr>
                            <m:e>
                              <m:r>
                                <a:rPr lang="en-US" sz="1600" i="1">
                                  <a:solidFill>
                                    <a:prstClr val="black"/>
                                  </a:solidFill>
                                  <a:latin typeface="Cambria Math"/>
                                </a:rPr>
                                <m:t>𝑗</m:t>
                              </m:r>
                            </m:e>
                          </m:acc>
                        </m:e>
                        <m:sub>
                          <m:r>
                            <a:rPr lang="en-US" sz="1600" i="1">
                              <a:solidFill>
                                <a:prstClr val="black"/>
                              </a:solidFill>
                              <a:latin typeface="Cambria Math"/>
                            </a:rPr>
                            <m:t>𝑎𝑑𝑣</m:t>
                          </m:r>
                        </m:sub>
                      </m:sSub>
                      <m:r>
                        <a:rPr lang="en-US" sz="1600" b="0" i="0" smtClean="0">
                          <a:solidFill>
                            <a:prstClr val="black"/>
                          </a:solidFill>
                          <a:latin typeface="Cambria Math"/>
                        </a:rPr>
                        <m:t>:     </m:t>
                      </m:r>
                      <m:r>
                        <m:rPr>
                          <m:sty m:val="p"/>
                        </m:rPr>
                        <a:rPr lang="en-US" sz="1600" b="0" i="0" smtClean="0">
                          <a:solidFill>
                            <a:prstClr val="black"/>
                          </a:solidFill>
                          <a:latin typeface="Cambria Math"/>
                        </a:rPr>
                        <m:t>mass</m:t>
                      </m:r>
                      <m:r>
                        <a:rPr lang="en-US" sz="1600" b="0" i="0" smtClean="0">
                          <a:solidFill>
                            <a:prstClr val="black"/>
                          </a:solidFill>
                          <a:latin typeface="Cambria Math"/>
                        </a:rPr>
                        <m:t> </m:t>
                      </m:r>
                      <m:r>
                        <m:rPr>
                          <m:sty m:val="p"/>
                        </m:rPr>
                        <a:rPr lang="en-US" sz="1600" b="0" i="0" smtClean="0">
                          <a:solidFill>
                            <a:prstClr val="black"/>
                          </a:solidFill>
                          <a:latin typeface="Cambria Math"/>
                        </a:rPr>
                        <m:t>flux</m:t>
                      </m:r>
                      <m:r>
                        <a:rPr lang="en-US" sz="1600" b="0" i="0" smtClean="0">
                          <a:solidFill>
                            <a:prstClr val="black"/>
                          </a:solidFill>
                          <a:latin typeface="Cambria Math"/>
                        </a:rPr>
                        <m:t> </m:t>
                      </m:r>
                      <m:d>
                        <m:dPr>
                          <m:ctrlPr>
                            <a:rPr lang="en-US" sz="1600" b="0" i="1" smtClean="0">
                              <a:solidFill>
                                <a:prstClr val="black"/>
                              </a:solidFill>
                              <a:latin typeface="Cambria Math" panose="02040503050406030204" pitchFamily="18" charset="0"/>
                            </a:rPr>
                          </m:ctrlPr>
                        </m:dPr>
                        <m:e>
                          <m:f>
                            <m:fPr>
                              <m:ctrlPr>
                                <a:rPr lang="en-US" sz="1600" b="0" i="1" smtClean="0">
                                  <a:solidFill>
                                    <a:prstClr val="black"/>
                                  </a:solidFill>
                                  <a:latin typeface="Cambria Math" panose="02040503050406030204" pitchFamily="18" charset="0"/>
                                </a:rPr>
                              </m:ctrlPr>
                            </m:fPr>
                            <m:num>
                              <m:r>
                                <m:rPr>
                                  <m:sty m:val="p"/>
                                </m:rPr>
                                <a:rPr lang="en-US" sz="1600" b="0" i="0" smtClean="0">
                                  <a:solidFill>
                                    <a:prstClr val="black"/>
                                  </a:solidFill>
                                  <a:latin typeface="Cambria Math"/>
                                </a:rPr>
                                <m:t>M</m:t>
                              </m:r>
                            </m:num>
                            <m:den>
                              <m:sSup>
                                <m:sSupPr>
                                  <m:ctrlPr>
                                    <a:rPr lang="en-US" sz="1600" b="0" i="1" smtClean="0">
                                      <a:solidFill>
                                        <a:prstClr val="black"/>
                                      </a:solidFill>
                                      <a:latin typeface="Cambria Math" panose="02040503050406030204" pitchFamily="18" charset="0"/>
                                    </a:rPr>
                                  </m:ctrlPr>
                                </m:sSupPr>
                                <m:e>
                                  <m:r>
                                    <a:rPr lang="en-US" sz="1600" b="0" i="1" smtClean="0">
                                      <a:solidFill>
                                        <a:prstClr val="black"/>
                                      </a:solidFill>
                                      <a:latin typeface="Cambria Math"/>
                                    </a:rPr>
                                    <m:t>𝐿</m:t>
                                  </m:r>
                                </m:e>
                                <m:sup>
                                  <m:r>
                                    <a:rPr lang="en-US" sz="1600" b="0" i="1" smtClean="0">
                                      <a:solidFill>
                                        <a:prstClr val="black"/>
                                      </a:solidFill>
                                      <a:latin typeface="Cambria Math"/>
                                    </a:rPr>
                                    <m:t>2</m:t>
                                  </m:r>
                                </m:sup>
                              </m:sSup>
                              <m:r>
                                <m:rPr>
                                  <m:sty m:val="p"/>
                                </m:rPr>
                                <a:rPr lang="en-US" sz="1600" b="0" i="0" smtClean="0">
                                  <a:solidFill>
                                    <a:prstClr val="black"/>
                                  </a:solidFill>
                                  <a:latin typeface="Cambria Math"/>
                                </a:rPr>
                                <m:t>T</m:t>
                              </m:r>
                            </m:den>
                          </m:f>
                        </m:e>
                      </m:d>
                    </m:oMath>
                  </m:oMathPara>
                </a14:m>
                <a:endParaRPr lang="en-US" sz="1600" b="0" dirty="0">
                  <a:solidFill>
                    <a:prstClr val="black"/>
                  </a:solidFill>
                </a:endParaRPr>
              </a:p>
              <a:p>
                <a:pPr/>
                <a14:m>
                  <m:oMathPara xmlns:m="http://schemas.openxmlformats.org/officeDocument/2006/math">
                    <m:oMathParaPr>
                      <m:jc m:val="left"/>
                    </m:oMathParaPr>
                    <m:oMath xmlns:m="http://schemas.openxmlformats.org/officeDocument/2006/math">
                      <m:sSub>
                        <m:sSubPr>
                          <m:ctrlPr>
                            <a:rPr lang="en-US" sz="1600" i="1">
                              <a:solidFill>
                                <a:prstClr val="black"/>
                              </a:solidFill>
                              <a:latin typeface="Cambria Math" panose="02040503050406030204" pitchFamily="18" charset="0"/>
                            </a:rPr>
                          </m:ctrlPr>
                        </m:sSubPr>
                        <m:e>
                          <m:acc>
                            <m:accPr>
                              <m:chr m:val="⃗"/>
                              <m:ctrlPr>
                                <a:rPr lang="en-US" sz="1600" i="1">
                                  <a:solidFill>
                                    <a:prstClr val="black"/>
                                  </a:solidFill>
                                  <a:latin typeface="Cambria Math" panose="02040503050406030204" pitchFamily="18" charset="0"/>
                                </a:rPr>
                              </m:ctrlPr>
                            </m:accPr>
                            <m:e>
                              <m:r>
                                <a:rPr lang="en-US" sz="1600" b="0" i="1" smtClean="0">
                                  <a:solidFill>
                                    <a:prstClr val="black"/>
                                  </a:solidFill>
                                  <a:latin typeface="Cambria Math"/>
                                </a:rPr>
                                <m:t>𝑢</m:t>
                              </m:r>
                            </m:e>
                          </m:acc>
                        </m:e>
                        <m:sub>
                          <m:r>
                            <a:rPr lang="en-US" sz="1600" i="1">
                              <a:solidFill>
                                <a:prstClr val="black"/>
                              </a:solidFill>
                              <a:latin typeface="Cambria Math"/>
                            </a:rPr>
                            <m:t>𝑎𝑑𝑣</m:t>
                          </m:r>
                        </m:sub>
                      </m:sSub>
                      <m:r>
                        <a:rPr lang="en-US" sz="1600">
                          <a:solidFill>
                            <a:prstClr val="black"/>
                          </a:solidFill>
                          <a:latin typeface="Cambria Math"/>
                        </a:rPr>
                        <m:t>: </m:t>
                      </m:r>
                      <m:r>
                        <a:rPr lang="en-US" sz="1600" b="0" i="0" smtClean="0">
                          <a:solidFill>
                            <a:prstClr val="black"/>
                          </a:solidFill>
                          <a:latin typeface="Cambria Math"/>
                        </a:rPr>
                        <m:t>  </m:t>
                      </m:r>
                      <m:r>
                        <m:rPr>
                          <m:sty m:val="p"/>
                        </m:rPr>
                        <a:rPr lang="en-US" sz="1600" b="0" i="0" smtClean="0">
                          <a:solidFill>
                            <a:prstClr val="black"/>
                          </a:solidFill>
                          <a:latin typeface="Cambria Math"/>
                        </a:rPr>
                        <m:t>pore</m:t>
                      </m:r>
                      <m:r>
                        <a:rPr lang="en-US" sz="1600" b="0" i="0" smtClean="0">
                          <a:solidFill>
                            <a:prstClr val="black"/>
                          </a:solidFill>
                          <a:latin typeface="Cambria Math"/>
                        </a:rPr>
                        <m:t> </m:t>
                      </m:r>
                      <m:r>
                        <m:rPr>
                          <m:sty m:val="p"/>
                        </m:rPr>
                        <a:rPr lang="en-US" sz="1600" b="0" i="0" smtClean="0">
                          <a:solidFill>
                            <a:prstClr val="black"/>
                          </a:solidFill>
                          <a:latin typeface="Cambria Math"/>
                        </a:rPr>
                        <m:t>velocity</m:t>
                      </m:r>
                      <m:r>
                        <a:rPr lang="en-US" sz="1600" b="0" i="0" smtClean="0">
                          <a:solidFill>
                            <a:prstClr val="black"/>
                          </a:solidFill>
                          <a:latin typeface="Cambria Math"/>
                        </a:rPr>
                        <m:t> </m:t>
                      </m:r>
                      <m:d>
                        <m:dPr>
                          <m:ctrlPr>
                            <a:rPr lang="en-US" sz="1600" b="0" i="1" smtClean="0">
                              <a:solidFill>
                                <a:prstClr val="black"/>
                              </a:solidFill>
                              <a:latin typeface="Cambria Math" panose="02040503050406030204" pitchFamily="18" charset="0"/>
                            </a:rPr>
                          </m:ctrlPr>
                        </m:dPr>
                        <m:e>
                          <m:f>
                            <m:fPr>
                              <m:ctrlPr>
                                <a:rPr lang="en-US" sz="1600" b="0" i="1" smtClean="0">
                                  <a:solidFill>
                                    <a:prstClr val="black"/>
                                  </a:solidFill>
                                  <a:latin typeface="Cambria Math" panose="02040503050406030204" pitchFamily="18" charset="0"/>
                                </a:rPr>
                              </m:ctrlPr>
                            </m:fPr>
                            <m:num>
                              <m:r>
                                <m:rPr>
                                  <m:sty m:val="p"/>
                                </m:rPr>
                                <a:rPr lang="en-US" sz="1600" b="0" i="0" smtClean="0">
                                  <a:solidFill>
                                    <a:prstClr val="black"/>
                                  </a:solidFill>
                                  <a:latin typeface="Cambria Math"/>
                                </a:rPr>
                                <m:t>L</m:t>
                              </m:r>
                            </m:num>
                            <m:den>
                              <m:r>
                                <m:rPr>
                                  <m:sty m:val="p"/>
                                </m:rPr>
                                <a:rPr lang="en-US" sz="1600" b="0" i="0" smtClean="0">
                                  <a:solidFill>
                                    <a:prstClr val="black"/>
                                  </a:solidFill>
                                  <a:latin typeface="Cambria Math"/>
                                </a:rPr>
                                <m:t>T</m:t>
                              </m:r>
                            </m:den>
                          </m:f>
                        </m:e>
                      </m:d>
                    </m:oMath>
                  </m:oMathPara>
                </a14:m>
                <a:endParaRPr lang="en-US" sz="1600" b="0" i="0" dirty="0">
                  <a:solidFill>
                    <a:prstClr val="black"/>
                  </a:solidFill>
                  <a:latin typeface="Cambria Math"/>
                </a:endParaRPr>
              </a:p>
              <a:p>
                <a:pPr/>
                <a14:m>
                  <m:oMathPara xmlns:m="http://schemas.openxmlformats.org/officeDocument/2006/math">
                    <m:oMathParaPr>
                      <m:jc m:val="left"/>
                    </m:oMathParaPr>
                    <m:oMath xmlns:m="http://schemas.openxmlformats.org/officeDocument/2006/math">
                      <m:sSub>
                        <m:sSubPr>
                          <m:ctrlPr>
                            <a:rPr lang="en-US" sz="1600" i="1" smtClean="0">
                              <a:solidFill>
                                <a:prstClr val="black"/>
                              </a:solidFill>
                              <a:latin typeface="Cambria Math" panose="02040503050406030204" pitchFamily="18" charset="0"/>
                            </a:rPr>
                          </m:ctrlPr>
                        </m:sSubPr>
                        <m:e>
                          <m:r>
                            <a:rPr lang="en-US" sz="1600" b="0" i="1" smtClean="0">
                              <a:solidFill>
                                <a:prstClr val="black"/>
                              </a:solidFill>
                              <a:latin typeface="Cambria Math"/>
                            </a:rPr>
                            <m:t>𝑛</m:t>
                          </m:r>
                        </m:e>
                        <m:sub>
                          <m:r>
                            <a:rPr lang="en-US" sz="1600" b="0" i="1" smtClean="0">
                              <a:solidFill>
                                <a:prstClr val="black"/>
                              </a:solidFill>
                              <a:latin typeface="Cambria Math"/>
                            </a:rPr>
                            <m:t>𝑓</m:t>
                          </m:r>
                        </m:sub>
                      </m:sSub>
                      <m:r>
                        <a:rPr lang="en-US" sz="1600" b="0" i="0" smtClean="0">
                          <a:solidFill>
                            <a:prstClr val="black"/>
                          </a:solidFill>
                          <a:latin typeface="Cambria Math"/>
                        </a:rPr>
                        <m:t>:       </m:t>
                      </m:r>
                      <m:r>
                        <m:rPr>
                          <m:sty m:val="p"/>
                        </m:rPr>
                        <a:rPr lang="en-US" sz="1600" b="0" i="0" smtClean="0">
                          <a:solidFill>
                            <a:prstClr val="black"/>
                          </a:solidFill>
                          <a:latin typeface="Cambria Math"/>
                        </a:rPr>
                        <m:t>effective</m:t>
                      </m:r>
                      <m:r>
                        <a:rPr lang="en-US" sz="1600" b="0" i="0" smtClean="0">
                          <a:solidFill>
                            <a:prstClr val="black"/>
                          </a:solidFill>
                          <a:latin typeface="Cambria Math"/>
                        </a:rPr>
                        <m:t> </m:t>
                      </m:r>
                      <m:r>
                        <m:rPr>
                          <m:sty m:val="p"/>
                        </m:rPr>
                        <a:rPr lang="en-US" sz="1600" b="0" i="0" smtClean="0">
                          <a:solidFill>
                            <a:prstClr val="black"/>
                          </a:solidFill>
                          <a:latin typeface="Cambria Math"/>
                        </a:rPr>
                        <m:t>porosity</m:t>
                      </m:r>
                      <m:r>
                        <a:rPr lang="en-US" sz="1600" b="0" i="0" smtClean="0">
                          <a:solidFill>
                            <a:prstClr val="black"/>
                          </a:solidFill>
                          <a:latin typeface="Cambria Math"/>
                        </a:rPr>
                        <m:t> </m:t>
                      </m:r>
                      <m:d>
                        <m:dPr>
                          <m:ctrlPr>
                            <a:rPr lang="en-US" sz="1600" b="0" i="1" smtClean="0">
                              <a:solidFill>
                                <a:prstClr val="black"/>
                              </a:solidFill>
                              <a:latin typeface="Cambria Math" panose="02040503050406030204" pitchFamily="18" charset="0"/>
                            </a:rPr>
                          </m:ctrlPr>
                        </m:dPr>
                        <m:e>
                          <m:r>
                            <a:rPr lang="en-US" sz="1600" b="0" i="0" smtClean="0">
                              <a:solidFill>
                                <a:prstClr val="black"/>
                              </a:solidFill>
                              <a:latin typeface="Cambria Math"/>
                            </a:rPr>
                            <m:t>−</m:t>
                          </m:r>
                        </m:e>
                      </m:d>
                    </m:oMath>
                  </m:oMathPara>
                </a14:m>
                <a:endParaRPr lang="en-US" sz="1600" b="0" i="0" dirty="0">
                  <a:solidFill>
                    <a:prstClr val="black"/>
                  </a:solidFill>
                  <a:latin typeface="Cambria Math"/>
                </a:endParaRPr>
              </a:p>
              <a:p>
                <a:pPr/>
                <a14:m>
                  <m:oMathPara xmlns:m="http://schemas.openxmlformats.org/officeDocument/2006/math">
                    <m:oMathParaPr>
                      <m:jc m:val="left"/>
                    </m:oMathParaPr>
                    <m:oMath xmlns:m="http://schemas.openxmlformats.org/officeDocument/2006/math">
                      <m:r>
                        <m:rPr>
                          <m:sty m:val="p"/>
                        </m:rPr>
                        <a:rPr lang="en-US" sz="1600" b="0" i="0" smtClean="0">
                          <a:solidFill>
                            <a:prstClr val="black"/>
                          </a:solidFill>
                          <a:latin typeface="Cambria Math"/>
                        </a:rPr>
                        <m:t>c</m:t>
                      </m:r>
                      <m:r>
                        <a:rPr lang="en-US" sz="1600" b="0" i="0" smtClean="0">
                          <a:solidFill>
                            <a:prstClr val="black"/>
                          </a:solidFill>
                          <a:latin typeface="Cambria Math"/>
                        </a:rPr>
                        <m:t>:          </m:t>
                      </m:r>
                      <m:r>
                        <m:rPr>
                          <m:sty m:val="p"/>
                        </m:rPr>
                        <a:rPr lang="en-US" sz="1600" b="0" i="0" smtClean="0">
                          <a:solidFill>
                            <a:prstClr val="black"/>
                          </a:solidFill>
                          <a:latin typeface="Cambria Math"/>
                        </a:rPr>
                        <m:t>polutant</m:t>
                      </m:r>
                      <m:r>
                        <a:rPr lang="en-US" sz="1600" b="0" i="0" smtClean="0">
                          <a:solidFill>
                            <a:prstClr val="black"/>
                          </a:solidFill>
                          <a:latin typeface="Cambria Math"/>
                        </a:rPr>
                        <m:t> </m:t>
                      </m:r>
                      <m:r>
                        <m:rPr>
                          <m:sty m:val="p"/>
                        </m:rPr>
                        <a:rPr lang="en-US" sz="1600" b="0" i="0" smtClean="0">
                          <a:solidFill>
                            <a:prstClr val="black"/>
                          </a:solidFill>
                          <a:latin typeface="Cambria Math"/>
                        </a:rPr>
                        <m:t>concentration</m:t>
                      </m:r>
                      <m:r>
                        <a:rPr lang="en-US" sz="1600" b="0" i="0" smtClean="0">
                          <a:solidFill>
                            <a:prstClr val="black"/>
                          </a:solidFill>
                          <a:latin typeface="Cambria Math"/>
                        </a:rPr>
                        <m:t> (</m:t>
                      </m:r>
                      <m:f>
                        <m:fPr>
                          <m:ctrlPr>
                            <a:rPr lang="en-US" sz="1600" b="0" i="1" smtClean="0">
                              <a:solidFill>
                                <a:prstClr val="black"/>
                              </a:solidFill>
                              <a:latin typeface="Cambria Math" panose="02040503050406030204" pitchFamily="18" charset="0"/>
                            </a:rPr>
                          </m:ctrlPr>
                        </m:fPr>
                        <m:num>
                          <m:r>
                            <m:rPr>
                              <m:sty m:val="p"/>
                            </m:rPr>
                            <a:rPr lang="en-US" sz="1600" b="0" i="0" smtClean="0">
                              <a:solidFill>
                                <a:prstClr val="black"/>
                              </a:solidFill>
                              <a:latin typeface="Cambria Math"/>
                            </a:rPr>
                            <m:t>M</m:t>
                          </m:r>
                        </m:num>
                        <m:den>
                          <m:sSup>
                            <m:sSupPr>
                              <m:ctrlPr>
                                <a:rPr lang="en-US" sz="1600" b="0" i="1" smtClean="0">
                                  <a:solidFill>
                                    <a:prstClr val="black"/>
                                  </a:solidFill>
                                  <a:latin typeface="Cambria Math" panose="02040503050406030204" pitchFamily="18" charset="0"/>
                                </a:rPr>
                              </m:ctrlPr>
                            </m:sSupPr>
                            <m:e>
                              <m:r>
                                <a:rPr lang="en-US" sz="1600" b="0" i="1" smtClean="0">
                                  <a:solidFill>
                                    <a:prstClr val="black"/>
                                  </a:solidFill>
                                  <a:latin typeface="Cambria Math"/>
                                </a:rPr>
                                <m:t>𝐿</m:t>
                              </m:r>
                            </m:e>
                            <m:sup>
                              <m:r>
                                <a:rPr lang="en-US" sz="1600" b="0" i="1" smtClean="0">
                                  <a:solidFill>
                                    <a:prstClr val="black"/>
                                  </a:solidFill>
                                  <a:latin typeface="Cambria Math"/>
                                </a:rPr>
                                <m:t>3</m:t>
                              </m:r>
                            </m:sup>
                          </m:sSup>
                        </m:den>
                      </m:f>
                      <m:r>
                        <a:rPr lang="en-US" sz="1600" b="0" i="0" smtClean="0">
                          <a:solidFill>
                            <a:prstClr val="black"/>
                          </a:solidFill>
                          <a:latin typeface="Cambria Math"/>
                        </a:rPr>
                        <m:t>)</m:t>
                      </m:r>
                    </m:oMath>
                  </m:oMathPara>
                </a14:m>
                <a:endParaRPr lang="de-DE" sz="1600" dirty="0">
                  <a:solidFill>
                    <a:prstClr val="black"/>
                  </a:solidFill>
                </a:endParaRPr>
              </a:p>
            </p:txBody>
          </p:sp>
        </mc:Choice>
        <mc:Fallback xmlns="">
          <p:sp>
            <p:nvSpPr>
              <p:cNvPr id="3" name="Textfeld 2"/>
              <p:cNvSpPr txBox="1">
                <a:spLocks noRot="1" noChangeAspect="1" noMove="1" noResize="1" noEditPoints="1" noAdjustHandles="1" noChangeArrowheads="1" noChangeShapeType="1" noTextEdit="1"/>
              </p:cNvSpPr>
              <p:nvPr/>
            </p:nvSpPr>
            <p:spPr>
              <a:xfrm>
                <a:off x="271904" y="3893202"/>
                <a:ext cx="3969328" cy="2518446"/>
              </a:xfrm>
              <a:prstGeom prst="rect">
                <a:avLst/>
              </a:prstGeom>
              <a:blipFill>
                <a:blip r:embed="rId3"/>
                <a:stretch>
                  <a:fillRect l="-1075" t="-3390" b="-4116"/>
                </a:stretch>
              </a:blipFill>
            </p:spPr>
            <p:txBody>
              <a:bodyPr/>
              <a:lstStyle/>
              <a:p>
                <a:r>
                  <a:rPr lang="de-DE">
                    <a:noFill/>
                  </a:rPr>
                  <a:t> </a:t>
                </a:r>
              </a:p>
            </p:txBody>
          </p:sp>
        </mc:Fallback>
      </mc:AlternateContent>
      <p:sp>
        <p:nvSpPr>
          <p:cNvPr id="4" name="Textfeld 3"/>
          <p:cNvSpPr txBox="1"/>
          <p:nvPr/>
        </p:nvSpPr>
        <p:spPr>
          <a:xfrm>
            <a:off x="4876800" y="1844824"/>
            <a:ext cx="4267198" cy="1200329"/>
          </a:xfrm>
          <a:prstGeom prst="rect">
            <a:avLst/>
          </a:prstGeom>
          <a:noFill/>
        </p:spPr>
        <p:txBody>
          <a:bodyPr wrap="square" rtlCol="0">
            <a:spAutoFit/>
          </a:bodyPr>
          <a:lstStyle/>
          <a:p>
            <a:r>
              <a:rPr lang="en-US" sz="2400" dirty="0">
                <a:solidFill>
                  <a:prstClr val="black"/>
                </a:solidFill>
                <a:latin typeface="Calibri" pitchFamily="34" charset="0"/>
              </a:rPr>
              <a:t>Displacement of pollutants in the average direction of groundwater flow </a:t>
            </a:r>
          </a:p>
        </p:txBody>
      </p:sp>
      <p:sp>
        <p:nvSpPr>
          <p:cNvPr id="5" name="Rechteck 4"/>
          <p:cNvSpPr/>
          <p:nvPr/>
        </p:nvSpPr>
        <p:spPr>
          <a:xfrm>
            <a:off x="4055935" y="3933056"/>
            <a:ext cx="5105399" cy="2616101"/>
          </a:xfrm>
          <a:prstGeom prst="rect">
            <a:avLst/>
          </a:prstGeom>
        </p:spPr>
        <p:txBody>
          <a:bodyPr wrap="square">
            <a:spAutoFit/>
          </a:bodyPr>
          <a:lstStyle/>
          <a:p>
            <a:r>
              <a:rPr lang="en-US" sz="2000" dirty="0"/>
              <a:t>Advective pollutant flux through unit area vertical to flow direction</a:t>
            </a:r>
          </a:p>
          <a:p>
            <a:endParaRPr lang="en-US" sz="2400" dirty="0"/>
          </a:p>
          <a:p>
            <a:endParaRPr lang="en-US" sz="2000" dirty="0"/>
          </a:p>
          <a:p>
            <a:endParaRPr lang="en-US" sz="2000" dirty="0"/>
          </a:p>
          <a:p>
            <a:endParaRPr lang="en-US" sz="2000" dirty="0"/>
          </a:p>
          <a:p>
            <a:r>
              <a:rPr lang="en-US" sz="2000" dirty="0"/>
              <a:t>Note: Convection = motion of fluids due to temperature and density gradients</a:t>
            </a:r>
            <a:endParaRPr lang="en-US" sz="2400" dirty="0"/>
          </a:p>
        </p:txBody>
      </p:sp>
      <p:sp>
        <p:nvSpPr>
          <p:cNvPr id="9" name="Datumsplatzhalter 3">
            <a:extLst>
              <a:ext uri="{FF2B5EF4-FFF2-40B4-BE49-F238E27FC236}">
                <a16:creationId xmlns:a16="http://schemas.microsoft.com/office/drawing/2014/main" id="{2F3B1BAF-EB89-4E58-867F-6DB60A848BB8}"/>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107122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Molecular diffusion</a:t>
            </a:r>
          </a:p>
        </p:txBody>
      </p:sp>
      <p:sp>
        <p:nvSpPr>
          <p:cNvPr id="4" name="Textfeld 3"/>
          <p:cNvSpPr txBox="1"/>
          <p:nvPr/>
        </p:nvSpPr>
        <p:spPr>
          <a:xfrm>
            <a:off x="3657600" y="1772816"/>
            <a:ext cx="5486400" cy="1200329"/>
          </a:xfrm>
          <a:prstGeom prst="rect">
            <a:avLst/>
          </a:prstGeom>
          <a:noFill/>
        </p:spPr>
        <p:txBody>
          <a:bodyPr wrap="square" rtlCol="0">
            <a:spAutoFit/>
          </a:bodyPr>
          <a:lstStyle/>
          <a:p>
            <a:r>
              <a:rPr lang="en-US" sz="2400" dirty="0">
                <a:solidFill>
                  <a:prstClr val="black"/>
                </a:solidFill>
              </a:rPr>
              <a:t>Solvent moves by concentration gradient. Transport due to </a:t>
            </a:r>
            <a:r>
              <a:rPr lang="en-US" sz="2400" cap="small" dirty="0">
                <a:solidFill>
                  <a:prstClr val="black"/>
                </a:solidFill>
              </a:rPr>
              <a:t>Brownian</a:t>
            </a:r>
            <a:r>
              <a:rPr lang="en-US" sz="2400" dirty="0">
                <a:solidFill>
                  <a:prstClr val="black"/>
                </a:solidFill>
              </a:rPr>
              <a:t> molecular motion. </a:t>
            </a:r>
          </a:p>
        </p:txBody>
      </p:sp>
      <mc:AlternateContent xmlns:mc="http://schemas.openxmlformats.org/markup-compatibility/2006" xmlns:a14="http://schemas.microsoft.com/office/drawing/2010/main">
        <mc:Choice Requires="a14">
          <p:sp>
            <p:nvSpPr>
              <p:cNvPr id="6" name="Rechteck 5"/>
              <p:cNvSpPr/>
              <p:nvPr/>
            </p:nvSpPr>
            <p:spPr>
              <a:xfrm>
                <a:off x="277091" y="4064675"/>
                <a:ext cx="8873836" cy="2292359"/>
              </a:xfrm>
              <a:prstGeom prst="rect">
                <a:avLst/>
              </a:prstGeom>
            </p:spPr>
            <p:txBody>
              <a:bodyPr wrap="square">
                <a:spAutoFit/>
              </a:bodyPr>
              <a:lstStyle/>
              <a:p>
                <a:r>
                  <a:rPr lang="en-US" sz="2000" dirty="0"/>
                  <a:t>Diffuse pollutant flux (</a:t>
                </a:r>
                <a:r>
                  <a:rPr lang="en-US" sz="2000" cap="small" dirty="0"/>
                  <a:t>Fick´s</a:t>
                </a:r>
                <a:r>
                  <a:rPr lang="en-US" sz="2000" dirty="0"/>
                  <a:t> 1</a:t>
                </a:r>
                <a:r>
                  <a:rPr lang="en-US" sz="2000" baseline="30000" dirty="0"/>
                  <a:t>st</a:t>
                </a:r>
                <a:r>
                  <a:rPr lang="en-US" sz="2000" dirty="0"/>
                  <a:t> law)   </a:t>
                </a:r>
                <a14:m>
                  <m:oMath xmlns:m="http://schemas.openxmlformats.org/officeDocument/2006/math">
                    <m:r>
                      <a:rPr lang="de-DE" sz="2400" b="0" i="0" smtClean="0">
                        <a:solidFill>
                          <a:prstClr val="black"/>
                        </a:solidFill>
                        <a:latin typeface="Cambria Math" panose="02040503050406030204" pitchFamily="18" charset="0"/>
                      </a:rPr>
                      <m:t>            </m:t>
                    </m:r>
                    <m:r>
                      <a:rPr lang="de-DE" sz="2400" b="0" i="1" smtClean="0">
                        <a:solidFill>
                          <a:prstClr val="black"/>
                        </a:solidFill>
                        <a:latin typeface="Cambria Math" panose="02040503050406030204" pitchFamily="18" charset="0"/>
                      </a:rPr>
                      <m:t> </m:t>
                    </m:r>
                    <m:sSub>
                      <m:sSubPr>
                        <m:ctrlPr>
                          <a:rPr lang="en-US" sz="2400" i="1" smtClean="0">
                            <a:solidFill>
                              <a:prstClr val="black"/>
                            </a:solidFill>
                            <a:latin typeface="Cambria Math" panose="02040503050406030204" pitchFamily="18" charset="0"/>
                          </a:rPr>
                        </m:ctrlPr>
                      </m:sSub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𝑗</m:t>
                            </m:r>
                          </m:e>
                        </m:acc>
                      </m:e>
                      <m:sub>
                        <m:r>
                          <a:rPr lang="en-US" sz="2400" b="0" i="1" smtClean="0">
                            <a:solidFill>
                              <a:prstClr val="black"/>
                            </a:solidFill>
                            <a:latin typeface="Cambria Math"/>
                          </a:rPr>
                          <m:t>𝐷</m:t>
                        </m:r>
                      </m:sub>
                    </m:sSub>
                    <m:r>
                      <a:rPr lang="en-US" sz="2400" i="1">
                        <a:solidFill>
                          <a:prstClr val="black"/>
                        </a:solidFill>
                        <a:latin typeface="Cambria Math"/>
                      </a:rPr>
                      <m:t>=</m:t>
                    </m:r>
                    <m:r>
                      <a:rPr lang="en-US" sz="2400" b="0" i="1" smtClean="0">
                        <a:solidFill>
                          <a:prstClr val="black"/>
                        </a:solidFill>
                        <a:latin typeface="Cambria Math"/>
                      </a:rPr>
                      <m:t>−</m:t>
                    </m:r>
                    <m:sSub>
                      <m:sSubPr>
                        <m:ctrlPr>
                          <a:rPr lang="en-US" sz="2400" b="0" i="1" smtClean="0">
                            <a:solidFill>
                              <a:prstClr val="black"/>
                            </a:solidFill>
                            <a:latin typeface="Cambria Math" panose="02040503050406030204" pitchFamily="18" charset="0"/>
                          </a:rPr>
                        </m:ctrlPr>
                      </m:sSubPr>
                      <m:e>
                        <m:r>
                          <a:rPr lang="en-US" sz="2400" b="0" i="1" smtClean="0">
                            <a:solidFill>
                              <a:prstClr val="black"/>
                            </a:solidFill>
                            <a:latin typeface="Cambria Math"/>
                          </a:rPr>
                          <m:t>𝐷</m:t>
                        </m:r>
                      </m:e>
                      <m:sub>
                        <m:r>
                          <a:rPr lang="en-US" sz="2400" b="0" i="1" smtClean="0">
                            <a:solidFill>
                              <a:prstClr val="black"/>
                            </a:solidFill>
                            <a:latin typeface="Cambria Math"/>
                          </a:rPr>
                          <m:t>𝑚</m:t>
                        </m:r>
                      </m:sub>
                    </m:sSub>
                    <m:r>
                      <a:rPr lang="en-US" sz="2400" b="0" i="1" smtClean="0">
                        <a:solidFill>
                          <a:prstClr val="black"/>
                        </a:solidFill>
                        <a:latin typeface="Cambria Math"/>
                      </a:rPr>
                      <m:t> </m:t>
                    </m:r>
                    <m:f>
                      <m:fPr>
                        <m:ctrlPr>
                          <a:rPr lang="en-US" sz="2400" b="0" i="1" smtClean="0">
                            <a:solidFill>
                              <a:prstClr val="black"/>
                            </a:solidFill>
                            <a:latin typeface="Cambria Math" panose="02040503050406030204" pitchFamily="18" charset="0"/>
                          </a:rPr>
                        </m:ctrlPr>
                      </m:fPr>
                      <m:num>
                        <m:r>
                          <a:rPr lang="en-US" sz="2400" b="0" i="1" smtClean="0">
                            <a:solidFill>
                              <a:prstClr val="black"/>
                            </a:solidFill>
                            <a:latin typeface="Cambria Math"/>
                            <a:ea typeface="Cambria Math"/>
                          </a:rPr>
                          <m:t>𝜕</m:t>
                        </m:r>
                        <m:r>
                          <a:rPr lang="en-US" sz="2400" b="0" i="1" smtClean="0">
                            <a:solidFill>
                              <a:prstClr val="black"/>
                            </a:solidFill>
                            <a:latin typeface="Cambria Math"/>
                            <a:ea typeface="Cambria Math"/>
                          </a:rPr>
                          <m:t>𝑐</m:t>
                        </m:r>
                      </m:num>
                      <m:den>
                        <m:r>
                          <a:rPr lang="en-US" sz="2400" b="0" i="1" smtClean="0">
                            <a:solidFill>
                              <a:prstClr val="black"/>
                            </a:solidFill>
                            <a:latin typeface="Cambria Math"/>
                            <a:ea typeface="Cambria Math"/>
                          </a:rPr>
                          <m:t>𝜕</m:t>
                        </m:r>
                        <m:r>
                          <a:rPr lang="en-US" sz="2400" b="0" i="1" smtClean="0">
                            <a:solidFill>
                              <a:prstClr val="black"/>
                            </a:solidFill>
                            <a:latin typeface="Cambria Math"/>
                            <a:ea typeface="Cambria Math"/>
                          </a:rPr>
                          <m:t>𝑛</m:t>
                        </m:r>
                      </m:den>
                    </m:f>
                    <m:r>
                      <a:rPr lang="en-US" sz="2400" b="0" i="1" smtClean="0">
                        <a:solidFill>
                          <a:prstClr val="black"/>
                        </a:solidFill>
                        <a:latin typeface="Cambria Math"/>
                      </a:rPr>
                      <m:t>  </m:t>
                    </m:r>
                  </m:oMath>
                </a14:m>
                <a:r>
                  <a:rPr lang="en-US" sz="2000" dirty="0">
                    <a:solidFill>
                      <a:prstClr val="black"/>
                    </a:solidFill>
                  </a:rPr>
                  <a:t>        </a:t>
                </a:r>
              </a:p>
              <a:p>
                <a:pPr lvl="0"/>
                <a:r>
                  <a:rPr lang="en-US" sz="2000" dirty="0">
                    <a:solidFill>
                      <a:prstClr val="black"/>
                    </a:solidFill>
                  </a:rPr>
                  <a:t>taking into account the effective flow area      </a:t>
                </a:r>
                <a14:m>
                  <m:oMath xmlns:m="http://schemas.openxmlformats.org/officeDocument/2006/math">
                    <m:sSub>
                      <m:sSubPr>
                        <m:ctrlPr>
                          <a:rPr lang="en-US" sz="2400" i="1">
                            <a:solidFill>
                              <a:prstClr val="black"/>
                            </a:solidFill>
                            <a:latin typeface="Cambria Math" panose="02040503050406030204" pitchFamily="18" charset="0"/>
                          </a:rPr>
                        </m:ctrlPr>
                      </m:sSub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𝑗</m:t>
                            </m:r>
                          </m:e>
                        </m:acc>
                      </m:e>
                      <m:sub>
                        <m:r>
                          <a:rPr lang="en-US" sz="2400" i="1">
                            <a:solidFill>
                              <a:prstClr val="black"/>
                            </a:solidFill>
                            <a:latin typeface="Cambria Math"/>
                          </a:rPr>
                          <m:t>𝐷</m:t>
                        </m:r>
                      </m:sub>
                    </m:sSub>
                    <m:r>
                      <a:rPr lang="en-US" sz="2400" i="1">
                        <a:solidFill>
                          <a:prstClr val="black"/>
                        </a:solidFill>
                        <a:latin typeface="Cambria Math"/>
                      </a:rPr>
                      <m:t>=−</m:t>
                    </m:r>
                    <m:sSub>
                      <m:sSubPr>
                        <m:ctrlPr>
                          <a:rPr lang="en-US" sz="2400" i="1">
                            <a:solidFill>
                              <a:prstClr val="black"/>
                            </a:solidFill>
                            <a:latin typeface="Cambria Math" panose="02040503050406030204" pitchFamily="18" charset="0"/>
                          </a:rPr>
                        </m:ctrlPr>
                      </m:sSubPr>
                      <m:e>
                        <m:r>
                          <a:rPr lang="en-US" sz="2400" b="0" i="1" smtClean="0">
                            <a:solidFill>
                              <a:prstClr val="black"/>
                            </a:solidFill>
                            <a:latin typeface="Cambria Math"/>
                          </a:rPr>
                          <m:t>𝑛</m:t>
                        </m:r>
                        <m:r>
                          <a:rPr lang="en-US" sz="2400" b="0" i="1" smtClean="0">
                            <a:solidFill>
                              <a:prstClr val="black"/>
                            </a:solidFill>
                            <a:latin typeface="Cambria Math"/>
                          </a:rPr>
                          <m:t> </m:t>
                        </m:r>
                        <m:r>
                          <a:rPr lang="en-US" sz="2400" i="1">
                            <a:solidFill>
                              <a:prstClr val="black"/>
                            </a:solidFill>
                            <a:latin typeface="Cambria Math"/>
                          </a:rPr>
                          <m:t>𝐷</m:t>
                        </m:r>
                      </m:e>
                      <m:sub>
                        <m:r>
                          <a:rPr lang="en-US" sz="2400" i="1">
                            <a:solidFill>
                              <a:prstClr val="black"/>
                            </a:solidFill>
                            <a:latin typeface="Cambria Math"/>
                          </a:rPr>
                          <m:t>𝑚</m:t>
                        </m:r>
                      </m:sub>
                    </m:sSub>
                    <m:r>
                      <a:rPr lang="en-US" sz="2400" i="1">
                        <a:solidFill>
                          <a:prstClr val="black"/>
                        </a:solidFill>
                        <a:latin typeface="Cambria Math"/>
                      </a:rPr>
                      <m:t> </m:t>
                    </m:r>
                    <m:f>
                      <m:fPr>
                        <m:ctrlPr>
                          <a:rPr lang="en-US" sz="2400" i="1">
                            <a:solidFill>
                              <a:prstClr val="black"/>
                            </a:solidFill>
                            <a:latin typeface="Cambria Math" panose="02040503050406030204" pitchFamily="18" charset="0"/>
                          </a:rPr>
                        </m:ctrlPr>
                      </m:fPr>
                      <m:num>
                        <m:r>
                          <a:rPr lang="en-US" sz="2400" i="1">
                            <a:solidFill>
                              <a:prstClr val="black"/>
                            </a:solidFill>
                            <a:latin typeface="Cambria Math"/>
                            <a:ea typeface="Cambria Math"/>
                          </a:rPr>
                          <m:t>𝜕</m:t>
                        </m:r>
                        <m:r>
                          <a:rPr lang="en-US" sz="2400" i="1">
                            <a:solidFill>
                              <a:prstClr val="black"/>
                            </a:solidFill>
                            <a:latin typeface="Cambria Math"/>
                            <a:ea typeface="Cambria Math"/>
                          </a:rPr>
                          <m:t>𝑐</m:t>
                        </m:r>
                      </m:num>
                      <m:den>
                        <m:r>
                          <a:rPr lang="en-US" sz="2400" i="1">
                            <a:solidFill>
                              <a:prstClr val="black"/>
                            </a:solidFill>
                            <a:latin typeface="Cambria Math"/>
                            <a:ea typeface="Cambria Math"/>
                          </a:rPr>
                          <m:t>𝜕</m:t>
                        </m:r>
                        <m:r>
                          <a:rPr lang="en-US" sz="2400" i="1">
                            <a:solidFill>
                              <a:prstClr val="black"/>
                            </a:solidFill>
                            <a:latin typeface="Cambria Math"/>
                            <a:ea typeface="Cambria Math"/>
                          </a:rPr>
                          <m:t>𝑛</m:t>
                        </m:r>
                      </m:den>
                    </m:f>
                    <m:r>
                      <a:rPr lang="en-US" sz="2400" i="1">
                        <a:solidFill>
                          <a:prstClr val="black"/>
                        </a:solidFill>
                        <a:latin typeface="Cambria Math"/>
                      </a:rPr>
                      <m:t>  </m:t>
                    </m:r>
                  </m:oMath>
                </a14:m>
                <a:endParaRPr lang="en-US" sz="2400" i="1" dirty="0">
                  <a:solidFill>
                    <a:prstClr val="black"/>
                  </a:solidFill>
                  <a:latin typeface="Cambria Math"/>
                </a:endParaRPr>
              </a:p>
              <a:p>
                <a:pPr lvl="0"/>
                <a:endParaRPr lang="en-US" sz="2400" i="1" dirty="0">
                  <a:solidFill>
                    <a:prstClr val="black"/>
                  </a:solidFill>
                  <a:latin typeface="Cambria Math"/>
                </a:endParaRPr>
              </a:p>
              <a:p>
                <a:pPr lvl="0"/>
                <a14:m>
                  <m:oMath xmlns:m="http://schemas.openxmlformats.org/officeDocument/2006/math">
                    <m:sSub>
                      <m:sSubPr>
                        <m:ctrlPr>
                          <a:rPr lang="en-US" sz="1600" i="1">
                            <a:solidFill>
                              <a:prstClr val="black"/>
                            </a:solidFill>
                            <a:latin typeface="Cambria Math" panose="02040503050406030204" pitchFamily="18" charset="0"/>
                          </a:rPr>
                        </m:ctrlPr>
                      </m:sSubPr>
                      <m:e>
                        <m:acc>
                          <m:accPr>
                            <m:chr m:val="⃗"/>
                            <m:ctrlPr>
                              <a:rPr lang="en-US" sz="1600" i="1">
                                <a:solidFill>
                                  <a:prstClr val="black"/>
                                </a:solidFill>
                                <a:latin typeface="Cambria Math" panose="02040503050406030204" pitchFamily="18" charset="0"/>
                              </a:rPr>
                            </m:ctrlPr>
                          </m:accPr>
                          <m:e>
                            <m:r>
                              <a:rPr lang="en-US" sz="1600" i="1">
                                <a:solidFill>
                                  <a:prstClr val="black"/>
                                </a:solidFill>
                                <a:latin typeface="Cambria Math"/>
                              </a:rPr>
                              <m:t>𝑗</m:t>
                            </m:r>
                          </m:e>
                        </m:acc>
                      </m:e>
                      <m:sub>
                        <m:r>
                          <a:rPr lang="en-US" sz="1600" b="0" i="1" smtClean="0">
                            <a:solidFill>
                              <a:prstClr val="black"/>
                            </a:solidFill>
                            <a:latin typeface="Cambria Math"/>
                          </a:rPr>
                          <m:t>𝐷</m:t>
                        </m:r>
                      </m:sub>
                    </m:sSub>
                    <m:r>
                      <a:rPr lang="en-US" sz="1600">
                        <a:solidFill>
                          <a:prstClr val="black"/>
                        </a:solidFill>
                        <a:latin typeface="Cambria Math"/>
                      </a:rPr>
                      <m:t>:    </m:t>
                    </m:r>
                    <m:r>
                      <a:rPr lang="en-US" sz="1600" b="0" i="0" smtClean="0">
                        <a:solidFill>
                          <a:prstClr val="black"/>
                        </a:solidFill>
                        <a:latin typeface="Cambria Math"/>
                      </a:rPr>
                      <m:t> </m:t>
                    </m:r>
                    <m:r>
                      <a:rPr lang="en-US" sz="1600">
                        <a:solidFill>
                          <a:prstClr val="black"/>
                        </a:solidFill>
                        <a:latin typeface="Cambria Math"/>
                      </a:rPr>
                      <m:t> </m:t>
                    </m:r>
                    <m:r>
                      <m:rPr>
                        <m:sty m:val="p"/>
                      </m:rPr>
                      <a:rPr lang="en-US" sz="1600" b="0" i="0" smtClean="0">
                        <a:solidFill>
                          <a:prstClr val="black"/>
                        </a:solidFill>
                        <a:latin typeface="Cambria Math"/>
                      </a:rPr>
                      <m:t>diffusive</m:t>
                    </m:r>
                    <m:r>
                      <a:rPr lang="en-US" sz="1600" b="0" i="0" smtClean="0">
                        <a:solidFill>
                          <a:prstClr val="black"/>
                        </a:solidFill>
                        <a:latin typeface="Cambria Math"/>
                      </a:rPr>
                      <m:t> </m:t>
                    </m:r>
                    <m:r>
                      <m:rPr>
                        <m:sty m:val="p"/>
                      </m:rPr>
                      <a:rPr lang="en-US" sz="1600">
                        <a:solidFill>
                          <a:prstClr val="black"/>
                        </a:solidFill>
                        <a:latin typeface="Cambria Math"/>
                      </a:rPr>
                      <m:t>mass</m:t>
                    </m:r>
                    <m:r>
                      <a:rPr lang="en-US" sz="1600">
                        <a:solidFill>
                          <a:prstClr val="black"/>
                        </a:solidFill>
                        <a:latin typeface="Cambria Math"/>
                      </a:rPr>
                      <m:t> </m:t>
                    </m:r>
                    <m:r>
                      <m:rPr>
                        <m:sty m:val="p"/>
                      </m:rPr>
                      <a:rPr lang="en-US" sz="1600">
                        <a:solidFill>
                          <a:prstClr val="black"/>
                        </a:solidFill>
                        <a:latin typeface="Cambria Math"/>
                      </a:rPr>
                      <m:t>flux</m:t>
                    </m:r>
                    <m:r>
                      <a:rPr lang="en-US" sz="1600">
                        <a:solidFill>
                          <a:prstClr val="black"/>
                        </a:solidFill>
                        <a:latin typeface="Cambria Math"/>
                      </a:rPr>
                      <m:t> </m:t>
                    </m:r>
                    <m:d>
                      <m:dPr>
                        <m:ctrlPr>
                          <a:rPr lang="en-US" sz="1600" i="1">
                            <a:solidFill>
                              <a:prstClr val="black"/>
                            </a:solidFill>
                            <a:latin typeface="Cambria Math" panose="02040503050406030204" pitchFamily="18" charset="0"/>
                          </a:rPr>
                        </m:ctrlPr>
                      </m:dPr>
                      <m:e>
                        <m:f>
                          <m:fPr>
                            <m:ctrlPr>
                              <a:rPr lang="en-US" sz="1600" i="1">
                                <a:solidFill>
                                  <a:prstClr val="black"/>
                                </a:solidFill>
                                <a:latin typeface="Cambria Math" panose="02040503050406030204" pitchFamily="18" charset="0"/>
                              </a:rPr>
                            </m:ctrlPr>
                          </m:fPr>
                          <m:num>
                            <m:r>
                              <a:rPr lang="en-US" sz="1600" i="1">
                                <a:solidFill>
                                  <a:prstClr val="black"/>
                                </a:solidFill>
                                <a:latin typeface="Cambria Math"/>
                              </a:rPr>
                              <m:t>𝑀</m:t>
                            </m:r>
                          </m:num>
                          <m:den>
                            <m:sSup>
                              <m:sSupPr>
                                <m:ctrlPr>
                                  <a:rPr lang="en-US" sz="1600" i="1">
                                    <a:solidFill>
                                      <a:prstClr val="black"/>
                                    </a:solidFill>
                                    <a:latin typeface="Cambria Math" panose="02040503050406030204" pitchFamily="18" charset="0"/>
                                  </a:rPr>
                                </m:ctrlPr>
                              </m:sSupPr>
                              <m:e>
                                <m:r>
                                  <a:rPr lang="en-US" sz="1600" i="1">
                                    <a:solidFill>
                                      <a:prstClr val="black"/>
                                    </a:solidFill>
                                    <a:latin typeface="Cambria Math"/>
                                  </a:rPr>
                                  <m:t>𝐿</m:t>
                                </m:r>
                              </m:e>
                              <m:sup>
                                <m:r>
                                  <a:rPr lang="en-US" sz="1600" i="1">
                                    <a:solidFill>
                                      <a:prstClr val="black"/>
                                    </a:solidFill>
                                    <a:latin typeface="Cambria Math"/>
                                  </a:rPr>
                                  <m:t>2</m:t>
                                </m:r>
                              </m:sup>
                            </m:sSup>
                            <m:r>
                              <a:rPr lang="en-US" sz="1600" i="1">
                                <a:solidFill>
                                  <a:prstClr val="black"/>
                                </a:solidFill>
                                <a:latin typeface="Cambria Math"/>
                              </a:rPr>
                              <m:t>𝑇</m:t>
                            </m:r>
                          </m:den>
                        </m:f>
                      </m:e>
                    </m:d>
                  </m:oMath>
                </a14:m>
                <a:r>
                  <a:rPr lang="en-US" sz="1600" dirty="0">
                    <a:solidFill>
                      <a:prstClr val="black"/>
                    </a:solidFill>
                  </a:rPr>
                  <a:t>,              </a:t>
                </a:r>
                <a14:m>
                  <m:oMath xmlns:m="http://schemas.openxmlformats.org/officeDocument/2006/math">
                    <m:sSub>
                      <m:sSubPr>
                        <m:ctrlPr>
                          <a:rPr lang="en-US" sz="1600" i="1" smtClean="0">
                            <a:solidFill>
                              <a:prstClr val="black"/>
                            </a:solidFill>
                            <a:latin typeface="Cambria Math" panose="02040503050406030204" pitchFamily="18" charset="0"/>
                          </a:rPr>
                        </m:ctrlPr>
                      </m:sSubPr>
                      <m:e>
                        <m:r>
                          <a:rPr lang="en-US" sz="1600" b="0" i="1" smtClean="0">
                            <a:solidFill>
                              <a:prstClr val="black"/>
                            </a:solidFill>
                            <a:latin typeface="Cambria Math"/>
                          </a:rPr>
                          <m:t>𝐷</m:t>
                        </m:r>
                      </m:e>
                      <m:sub>
                        <m:r>
                          <a:rPr lang="en-US" sz="1600" b="0" i="1" smtClean="0">
                            <a:solidFill>
                              <a:prstClr val="black"/>
                            </a:solidFill>
                            <a:latin typeface="Cambria Math"/>
                          </a:rPr>
                          <m:t>𝑚</m:t>
                        </m:r>
                      </m:sub>
                    </m:sSub>
                    <m:r>
                      <a:rPr lang="en-US" sz="1600" b="0" i="0" smtClean="0">
                        <a:solidFill>
                          <a:prstClr val="black"/>
                        </a:solidFill>
                        <a:latin typeface="Cambria Math"/>
                      </a:rPr>
                      <m:t>:    </m:t>
                    </m:r>
                    <m:r>
                      <m:rPr>
                        <m:sty m:val="p"/>
                      </m:rPr>
                      <a:rPr lang="en-US" sz="1600" b="0" i="0" smtClean="0">
                        <a:solidFill>
                          <a:prstClr val="black"/>
                        </a:solidFill>
                        <a:latin typeface="Cambria Math"/>
                      </a:rPr>
                      <m:t>diffusion</m:t>
                    </m:r>
                    <m:r>
                      <a:rPr lang="en-US" sz="1600" b="0" i="0" smtClean="0">
                        <a:solidFill>
                          <a:prstClr val="black"/>
                        </a:solidFill>
                        <a:latin typeface="Cambria Math"/>
                      </a:rPr>
                      <m:t> </m:t>
                    </m:r>
                    <m:r>
                      <m:rPr>
                        <m:sty m:val="p"/>
                      </m:rPr>
                      <a:rPr lang="en-US" sz="1600" b="0" i="0" smtClean="0">
                        <a:solidFill>
                          <a:prstClr val="black"/>
                        </a:solidFill>
                        <a:latin typeface="Cambria Math"/>
                      </a:rPr>
                      <m:t>coefficient</m:t>
                    </m:r>
                    <m:r>
                      <a:rPr lang="en-US" sz="1600" b="0" i="0" smtClean="0">
                        <a:solidFill>
                          <a:prstClr val="black"/>
                        </a:solidFill>
                        <a:latin typeface="Cambria Math"/>
                      </a:rPr>
                      <m:t>    (</m:t>
                    </m:r>
                    <m:f>
                      <m:fPr>
                        <m:ctrlPr>
                          <a:rPr lang="en-US" sz="1600" b="0" i="1" smtClean="0">
                            <a:solidFill>
                              <a:prstClr val="black"/>
                            </a:solidFill>
                            <a:latin typeface="Cambria Math" panose="02040503050406030204" pitchFamily="18" charset="0"/>
                          </a:rPr>
                        </m:ctrlPr>
                      </m:fPr>
                      <m:num>
                        <m:sSup>
                          <m:sSupPr>
                            <m:ctrlPr>
                              <a:rPr lang="en-US" sz="1600" b="0" i="1" smtClean="0">
                                <a:solidFill>
                                  <a:prstClr val="black"/>
                                </a:solidFill>
                                <a:latin typeface="Cambria Math" panose="02040503050406030204" pitchFamily="18" charset="0"/>
                              </a:rPr>
                            </m:ctrlPr>
                          </m:sSupPr>
                          <m:e>
                            <m:r>
                              <a:rPr lang="en-US" sz="1600" b="0" i="1" smtClean="0">
                                <a:solidFill>
                                  <a:prstClr val="black"/>
                                </a:solidFill>
                                <a:latin typeface="Cambria Math"/>
                              </a:rPr>
                              <m:t>𝐿</m:t>
                            </m:r>
                          </m:e>
                          <m:sup>
                            <m:r>
                              <a:rPr lang="en-US" sz="1600" b="0" i="1" smtClean="0">
                                <a:solidFill>
                                  <a:prstClr val="black"/>
                                </a:solidFill>
                                <a:latin typeface="Cambria Math"/>
                              </a:rPr>
                              <m:t>2</m:t>
                            </m:r>
                          </m:sup>
                        </m:sSup>
                      </m:num>
                      <m:den>
                        <m:r>
                          <a:rPr lang="en-US" sz="1600" b="0" i="1" smtClean="0">
                            <a:solidFill>
                              <a:prstClr val="black"/>
                            </a:solidFill>
                            <a:latin typeface="Cambria Math"/>
                          </a:rPr>
                          <m:t>𝑇</m:t>
                        </m:r>
                      </m:den>
                    </m:f>
                    <m:r>
                      <a:rPr lang="en-US" sz="1600" b="0" i="0" smtClean="0">
                        <a:solidFill>
                          <a:prstClr val="black"/>
                        </a:solidFill>
                        <a:latin typeface="Cambria Math"/>
                      </a:rPr>
                      <m:t>)</m:t>
                    </m:r>
                  </m:oMath>
                </a14:m>
                <a:endParaRPr lang="en-US" sz="1600" dirty="0">
                  <a:solidFill>
                    <a:prstClr val="black"/>
                  </a:solidFill>
                  <a:latin typeface="Cambria Math"/>
                </a:endParaRPr>
              </a:p>
              <a:p>
                <a:pPr lvl="0"/>
                <a14:m>
                  <m:oMath xmlns:m="http://schemas.openxmlformats.org/officeDocument/2006/math">
                    <m:sSub>
                      <m:sSubPr>
                        <m:ctrlPr>
                          <a:rPr lang="en-US" sz="1600" i="1">
                            <a:solidFill>
                              <a:prstClr val="black"/>
                            </a:solidFill>
                            <a:latin typeface="Cambria Math" panose="02040503050406030204" pitchFamily="18" charset="0"/>
                          </a:rPr>
                        </m:ctrlPr>
                      </m:sSubPr>
                      <m:e>
                        <m:r>
                          <a:rPr lang="en-US" sz="1600" i="1">
                            <a:solidFill>
                              <a:prstClr val="black"/>
                            </a:solidFill>
                            <a:latin typeface="Cambria Math"/>
                          </a:rPr>
                          <m:t>𝑛</m:t>
                        </m:r>
                        <m:r>
                          <a:rPr lang="en-US" sz="1600" i="1">
                            <a:solidFill>
                              <a:prstClr val="black"/>
                            </a:solidFill>
                            <a:latin typeface="Cambria Math"/>
                          </a:rPr>
                          <m:t>:    </m:t>
                        </m:r>
                      </m:e>
                      <m:sub/>
                    </m:sSub>
                    <m:r>
                      <a:rPr lang="en-US" sz="1600" b="0" i="0" smtClean="0">
                        <a:solidFill>
                          <a:prstClr val="black"/>
                        </a:solidFill>
                        <a:latin typeface="Cambria Math"/>
                      </a:rPr>
                      <m:t> </m:t>
                    </m:r>
                    <m:r>
                      <m:rPr>
                        <m:sty m:val="p"/>
                      </m:rPr>
                      <a:rPr lang="en-US" sz="1600" b="0" i="0" smtClean="0">
                        <a:solidFill>
                          <a:prstClr val="black"/>
                        </a:solidFill>
                        <a:latin typeface="Cambria Math"/>
                      </a:rPr>
                      <m:t>total</m:t>
                    </m:r>
                    <m:r>
                      <a:rPr lang="en-US" sz="1600" b="0" i="0" smtClean="0">
                        <a:solidFill>
                          <a:prstClr val="black"/>
                        </a:solidFill>
                        <a:latin typeface="Cambria Math"/>
                      </a:rPr>
                      <m:t> </m:t>
                    </m:r>
                    <m:r>
                      <m:rPr>
                        <m:sty m:val="p"/>
                      </m:rPr>
                      <a:rPr lang="en-US" sz="1600">
                        <a:solidFill>
                          <a:prstClr val="black"/>
                        </a:solidFill>
                        <a:latin typeface="Cambria Math"/>
                      </a:rPr>
                      <m:t>porosity</m:t>
                    </m:r>
                    <m:r>
                      <a:rPr lang="en-US" sz="1600">
                        <a:solidFill>
                          <a:prstClr val="black"/>
                        </a:solidFill>
                        <a:latin typeface="Cambria Math"/>
                      </a:rPr>
                      <m:t> </m:t>
                    </m:r>
                    <m:d>
                      <m:dPr>
                        <m:ctrlPr>
                          <a:rPr lang="en-US" sz="1600" i="1">
                            <a:solidFill>
                              <a:prstClr val="black"/>
                            </a:solidFill>
                            <a:latin typeface="Cambria Math" panose="02040503050406030204" pitchFamily="18" charset="0"/>
                          </a:rPr>
                        </m:ctrlPr>
                      </m:dPr>
                      <m:e>
                        <m:r>
                          <a:rPr lang="en-US" sz="1600">
                            <a:solidFill>
                              <a:prstClr val="black"/>
                            </a:solidFill>
                            <a:latin typeface="Cambria Math"/>
                          </a:rPr>
                          <m:t>−</m:t>
                        </m:r>
                      </m:e>
                    </m:d>
                  </m:oMath>
                </a14:m>
                <a:r>
                  <a:rPr lang="en-US" sz="1600" dirty="0">
                    <a:solidFill>
                      <a:prstClr val="black"/>
                    </a:solidFill>
                    <a:latin typeface="Cambria Math"/>
                  </a:rPr>
                  <a:t>,             </a:t>
                </a:r>
                <a14:m>
                  <m:oMath xmlns:m="http://schemas.openxmlformats.org/officeDocument/2006/math">
                    <m:r>
                      <a:rPr lang="en-US" sz="1600" b="0" i="0" smtClean="0">
                        <a:solidFill>
                          <a:prstClr val="black"/>
                        </a:solidFill>
                        <a:latin typeface="Cambria Math"/>
                        <a:ea typeface="Cambria Math"/>
                      </a:rPr>
                      <m:t>                </m:t>
                    </m:r>
                    <m:f>
                      <m:fPr>
                        <m:ctrlPr>
                          <a:rPr lang="en-US" sz="1600" b="0" i="1" smtClean="0">
                            <a:solidFill>
                              <a:prstClr val="black"/>
                            </a:solidFill>
                            <a:latin typeface="Cambria Math" panose="02040503050406030204" pitchFamily="18" charset="0"/>
                            <a:ea typeface="Cambria Math"/>
                          </a:rPr>
                        </m:ctrlPr>
                      </m:fPr>
                      <m:num>
                        <m:r>
                          <a:rPr lang="en-US" sz="1600" i="1" smtClean="0">
                            <a:solidFill>
                              <a:prstClr val="black"/>
                            </a:solidFill>
                            <a:latin typeface="Cambria Math"/>
                            <a:ea typeface="Cambria Math"/>
                          </a:rPr>
                          <m:t>𝜕</m:t>
                        </m:r>
                        <m:r>
                          <m:rPr>
                            <m:sty m:val="p"/>
                          </m:rPr>
                          <a:rPr lang="en-US" sz="1600">
                            <a:solidFill>
                              <a:prstClr val="black"/>
                            </a:solidFill>
                            <a:latin typeface="Cambria Math"/>
                          </a:rPr>
                          <m:t>c</m:t>
                        </m:r>
                      </m:num>
                      <m:den>
                        <m:r>
                          <a:rPr lang="en-US" sz="1600" b="0" i="1" smtClean="0">
                            <a:solidFill>
                              <a:prstClr val="black"/>
                            </a:solidFill>
                            <a:latin typeface="Cambria Math"/>
                            <a:ea typeface="Cambria Math"/>
                          </a:rPr>
                          <m:t>𝜕</m:t>
                        </m:r>
                        <m:r>
                          <a:rPr lang="en-US" sz="1600" b="0" i="1" smtClean="0">
                            <a:solidFill>
                              <a:prstClr val="black"/>
                            </a:solidFill>
                            <a:latin typeface="Cambria Math"/>
                            <a:ea typeface="Cambria Math"/>
                          </a:rPr>
                          <m:t>𝑛</m:t>
                        </m:r>
                      </m:den>
                    </m:f>
                    <m:r>
                      <a:rPr lang="en-US" sz="1600">
                        <a:solidFill>
                          <a:prstClr val="black"/>
                        </a:solidFill>
                        <a:latin typeface="Cambria Math"/>
                      </a:rPr>
                      <m:t>:    </m:t>
                    </m:r>
                    <m:r>
                      <m:rPr>
                        <m:sty m:val="p"/>
                      </m:rPr>
                      <a:rPr lang="en-US" sz="1600" b="0" i="0" smtClean="0">
                        <a:solidFill>
                          <a:prstClr val="black"/>
                        </a:solidFill>
                        <a:latin typeface="Cambria Math"/>
                      </a:rPr>
                      <m:t>concentration</m:t>
                    </m:r>
                    <m:r>
                      <a:rPr lang="en-US" sz="1600" b="0" i="0" smtClean="0">
                        <a:solidFill>
                          <a:prstClr val="black"/>
                        </a:solidFill>
                        <a:latin typeface="Cambria Math"/>
                      </a:rPr>
                      <m:t> </m:t>
                    </m:r>
                    <m:r>
                      <m:rPr>
                        <m:sty m:val="p"/>
                      </m:rPr>
                      <a:rPr lang="en-US" sz="1600" b="0" i="0" smtClean="0">
                        <a:solidFill>
                          <a:prstClr val="black"/>
                        </a:solidFill>
                        <a:latin typeface="Cambria Math"/>
                      </a:rPr>
                      <m:t>gradient</m:t>
                    </m:r>
                    <m:r>
                      <a:rPr lang="en-US" sz="1600">
                        <a:solidFill>
                          <a:prstClr val="black"/>
                        </a:solidFill>
                        <a:latin typeface="Cambria Math"/>
                      </a:rPr>
                      <m:t> (</m:t>
                    </m:r>
                    <m:f>
                      <m:fPr>
                        <m:ctrlPr>
                          <a:rPr lang="en-US" sz="1600" i="1">
                            <a:solidFill>
                              <a:prstClr val="black"/>
                            </a:solidFill>
                            <a:latin typeface="Cambria Math" panose="02040503050406030204" pitchFamily="18" charset="0"/>
                          </a:rPr>
                        </m:ctrlPr>
                      </m:fPr>
                      <m:num>
                        <m:r>
                          <a:rPr lang="en-US" sz="1600" i="1">
                            <a:solidFill>
                              <a:prstClr val="black"/>
                            </a:solidFill>
                            <a:latin typeface="Cambria Math"/>
                          </a:rPr>
                          <m:t>𝑀</m:t>
                        </m:r>
                      </m:num>
                      <m:den>
                        <m:sSup>
                          <m:sSupPr>
                            <m:ctrlPr>
                              <a:rPr lang="en-US" sz="1600" i="1">
                                <a:solidFill>
                                  <a:prstClr val="black"/>
                                </a:solidFill>
                                <a:latin typeface="Cambria Math" panose="02040503050406030204" pitchFamily="18" charset="0"/>
                              </a:rPr>
                            </m:ctrlPr>
                          </m:sSupPr>
                          <m:e>
                            <m:r>
                              <a:rPr lang="en-US" sz="1600" i="1">
                                <a:solidFill>
                                  <a:prstClr val="black"/>
                                </a:solidFill>
                                <a:latin typeface="Cambria Math"/>
                              </a:rPr>
                              <m:t>𝐿</m:t>
                            </m:r>
                          </m:e>
                          <m:sup>
                            <m:r>
                              <a:rPr lang="en-US" sz="1600" i="1">
                                <a:solidFill>
                                  <a:prstClr val="black"/>
                                </a:solidFill>
                                <a:latin typeface="Cambria Math"/>
                              </a:rPr>
                              <m:t>3</m:t>
                            </m:r>
                          </m:sup>
                        </m:sSup>
                      </m:den>
                    </m:f>
                    <m:r>
                      <a:rPr lang="en-US" sz="1600" b="0" i="1" smtClean="0">
                        <a:solidFill>
                          <a:prstClr val="black"/>
                        </a:solidFill>
                        <a:latin typeface="Cambria Math"/>
                      </a:rPr>
                      <m:t>/</m:t>
                    </m:r>
                    <m:r>
                      <a:rPr lang="en-US" sz="1600" b="0" i="1" smtClean="0">
                        <a:solidFill>
                          <a:prstClr val="black"/>
                        </a:solidFill>
                        <a:latin typeface="Cambria Math"/>
                      </a:rPr>
                      <m:t>𝐿</m:t>
                    </m:r>
                    <m:r>
                      <a:rPr lang="en-US" sz="1600">
                        <a:solidFill>
                          <a:prstClr val="black"/>
                        </a:solidFill>
                        <a:latin typeface="Cambria Math"/>
                      </a:rPr>
                      <m:t>)</m:t>
                    </m:r>
                  </m:oMath>
                </a14:m>
                <a:endParaRPr lang="de-DE" sz="1600" dirty="0">
                  <a:solidFill>
                    <a:prstClr val="black"/>
                  </a:solidFill>
                </a:endParaRPr>
              </a:p>
            </p:txBody>
          </p:sp>
        </mc:Choice>
        <mc:Fallback xmlns="">
          <p:sp>
            <p:nvSpPr>
              <p:cNvPr id="6" name="Rechteck 5"/>
              <p:cNvSpPr>
                <a:spLocks noRot="1" noChangeAspect="1" noMove="1" noResize="1" noEditPoints="1" noAdjustHandles="1" noChangeArrowheads="1" noChangeShapeType="1" noTextEdit="1"/>
              </p:cNvSpPr>
              <p:nvPr/>
            </p:nvSpPr>
            <p:spPr>
              <a:xfrm>
                <a:off x="277091" y="4064675"/>
                <a:ext cx="8873836" cy="2292359"/>
              </a:xfrm>
              <a:prstGeom prst="rect">
                <a:avLst/>
              </a:prstGeom>
              <a:blipFill>
                <a:blip r:embed="rId2"/>
                <a:stretch>
                  <a:fillRect l="-687"/>
                </a:stretch>
              </a:blipFill>
            </p:spPr>
            <p:txBody>
              <a:bodyPr/>
              <a:lstStyle/>
              <a:p>
                <a:r>
                  <a:rPr lang="en-US">
                    <a:noFill/>
                  </a:rPr>
                  <a:t> </a:t>
                </a:r>
              </a:p>
            </p:txBody>
          </p:sp>
        </mc:Fallback>
      </mc:AlternateContent>
      <p:sp>
        <p:nvSpPr>
          <p:cNvPr id="8" name="Rechteck 7"/>
          <p:cNvSpPr/>
          <p:nvPr/>
        </p:nvSpPr>
        <p:spPr>
          <a:xfrm>
            <a:off x="3657601" y="3275692"/>
            <a:ext cx="5486400" cy="369332"/>
          </a:xfrm>
          <a:prstGeom prst="rect">
            <a:avLst/>
          </a:prstGeom>
        </p:spPr>
        <p:txBody>
          <a:bodyPr wrap="square">
            <a:spAutoFit/>
          </a:bodyPr>
          <a:lstStyle/>
          <a:p>
            <a:r>
              <a:rPr lang="en-US" dirty="0"/>
              <a:t>For u &gt; 0.1 m/d diffusive flux can usually neglected!</a:t>
            </a: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12" y="1772816"/>
            <a:ext cx="3183084" cy="2001733"/>
          </a:xfrm>
          <a:prstGeom prst="rect">
            <a:avLst/>
          </a:prstGeom>
        </p:spPr>
      </p:pic>
      <p:sp>
        <p:nvSpPr>
          <p:cNvPr id="10" name="Datumsplatzhalter 3">
            <a:extLst>
              <a:ext uri="{FF2B5EF4-FFF2-40B4-BE49-F238E27FC236}">
                <a16:creationId xmlns:a16="http://schemas.microsoft.com/office/drawing/2014/main" id="{A2FF7083-DD65-4E09-ABB8-4998147D841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7705526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64"/>
          <a:stretch/>
        </p:blipFill>
        <p:spPr bwMode="auto">
          <a:xfrm>
            <a:off x="515532" y="2247701"/>
            <a:ext cx="7293496" cy="3004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US" dirty="0"/>
              <a:t>Tortuosity</a:t>
            </a:r>
          </a:p>
        </p:txBody>
      </p:sp>
      <p:sp>
        <p:nvSpPr>
          <p:cNvPr id="5" name="Inhaltsplatzhalter 4">
            <a:extLst>
              <a:ext uri="{FF2B5EF4-FFF2-40B4-BE49-F238E27FC236}">
                <a16:creationId xmlns:a16="http://schemas.microsoft.com/office/drawing/2014/main" id="{163E86D6-AA15-45AA-A172-3AA44F4DB602}"/>
              </a:ext>
            </a:extLst>
          </p:cNvPr>
          <p:cNvSpPr>
            <a:spLocks noGrp="1"/>
          </p:cNvSpPr>
          <p:nvPr>
            <p:ph idx="1"/>
          </p:nvPr>
        </p:nvSpPr>
        <p:spPr>
          <a:xfrm>
            <a:off x="457200" y="1741727"/>
            <a:ext cx="8229600" cy="4525963"/>
          </a:xfrm>
        </p:spPr>
        <p:txBody>
          <a:bodyPr/>
          <a:lstStyle/>
          <a:p>
            <a:r>
              <a:rPr lang="en-US" sz="2400" dirty="0">
                <a:solidFill>
                  <a:prstClr val="black"/>
                </a:solidFill>
              </a:rPr>
              <a:t>In a porous medium diffusion is not as effective as in open water. Solute only moves through pores. </a:t>
            </a:r>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5505966"/>
            <a:ext cx="39433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8041" y="4290392"/>
            <a:ext cx="4648200" cy="246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atumsplatzhalter 3">
            <a:extLst>
              <a:ext uri="{FF2B5EF4-FFF2-40B4-BE49-F238E27FC236}">
                <a16:creationId xmlns:a16="http://schemas.microsoft.com/office/drawing/2014/main" id="{19D82634-0288-4F6B-AA7D-51BA03B2482E}"/>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3426908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747" y="1426819"/>
            <a:ext cx="6902503" cy="467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normAutofit fontScale="90000"/>
          </a:bodyPr>
          <a:lstStyle/>
          <a:p>
            <a:r>
              <a:rPr lang="en-US" dirty="0"/>
              <a:t>Causes for velocity variations at various spatial scales</a:t>
            </a:r>
          </a:p>
        </p:txBody>
      </p:sp>
      <p:sp>
        <p:nvSpPr>
          <p:cNvPr id="4" name="Textfeld 3"/>
          <p:cNvSpPr txBox="1"/>
          <p:nvPr/>
        </p:nvSpPr>
        <p:spPr>
          <a:xfrm>
            <a:off x="0" y="5949280"/>
            <a:ext cx="9143999" cy="415498"/>
          </a:xfrm>
          <a:prstGeom prst="rect">
            <a:avLst/>
          </a:prstGeom>
          <a:noFill/>
        </p:spPr>
        <p:txBody>
          <a:bodyPr wrap="square" rtlCol="0">
            <a:spAutoFit/>
          </a:bodyPr>
          <a:lstStyle/>
          <a:p>
            <a:r>
              <a:rPr lang="en-US" sz="2100" dirty="0">
                <a:solidFill>
                  <a:prstClr val="black"/>
                </a:solidFill>
              </a:rPr>
              <a:t> 2 kinds of dispersion: micro dispersion and macro dispersion (small &amp; large scale) </a:t>
            </a:r>
          </a:p>
        </p:txBody>
      </p:sp>
      <p:sp>
        <p:nvSpPr>
          <p:cNvPr id="7" name="Datumsplatzhalter 3">
            <a:extLst>
              <a:ext uri="{FF2B5EF4-FFF2-40B4-BE49-F238E27FC236}">
                <a16:creationId xmlns:a16="http://schemas.microsoft.com/office/drawing/2014/main" id="{07B2DCCB-4458-45CF-ABA9-6D3A9A466BD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8187918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Micro dispersion</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6202" y="980728"/>
            <a:ext cx="4240738" cy="5665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atumsplatzhalter 3">
            <a:extLst>
              <a:ext uri="{FF2B5EF4-FFF2-40B4-BE49-F238E27FC236}">
                <a16:creationId xmlns:a16="http://schemas.microsoft.com/office/drawing/2014/main" id="{BE5A3C93-0722-4999-9E3D-0F4C4314697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103613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Diffusion time and </a:t>
            </a:r>
            <a:r>
              <a:rPr lang="de-DE" dirty="0" err="1"/>
              <a:t>velocity</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mc:AlternateContent xmlns:mc="http://schemas.openxmlformats.org/markup-compatibility/2006" xmlns:a14="http://schemas.microsoft.com/office/drawing/2010/main">
        <mc:Choice Requires="a14">
          <p:sp>
            <p:nvSpPr>
              <p:cNvPr id="9" name="Inhaltsplatzhalter 8">
                <a:extLst>
                  <a:ext uri="{FF2B5EF4-FFF2-40B4-BE49-F238E27FC236}">
                    <a16:creationId xmlns:a16="http://schemas.microsoft.com/office/drawing/2014/main" id="{ACF76522-6146-48BC-AB57-9064167E58A3}"/>
                  </a:ext>
                </a:extLst>
              </p:cNvPr>
              <p:cNvSpPr txBox="1">
                <a:spLocks noGrp="1"/>
              </p:cNvSpPr>
              <p:nvPr>
                <p:ph idx="1"/>
              </p:nvPr>
            </p:nvSpPr>
            <p:spPr>
              <a:xfrm>
                <a:off x="457200" y="1600200"/>
                <a:ext cx="8229600" cy="4826834"/>
              </a:xfrm>
              <a:prstGeom prst="rect">
                <a:avLst/>
              </a:prstGeom>
              <a:noFill/>
            </p:spPr>
            <p:txBody>
              <a:bodyPr wrap="square" rtlCol="0">
                <a:spAutoFit/>
              </a:bodyPr>
              <a:lstStyle/>
              <a:p>
                <a:r>
                  <a:rPr lang="de-DE" i="1" dirty="0">
                    <a:solidFill>
                      <a:prstClr val="black"/>
                    </a:solidFill>
                    <a:ea typeface="Cambria Math" pitchFamily="18" charset="0"/>
                  </a:rPr>
                  <a:t>D</a:t>
                </a:r>
                <a:r>
                  <a:rPr lang="de-DE" sz="2400" i="1" dirty="0">
                    <a:solidFill>
                      <a:prstClr val="black"/>
                    </a:solidFill>
                    <a:ea typeface="Cambria Math" pitchFamily="18" charset="0"/>
                  </a:rPr>
                  <a:t> </a:t>
                </a:r>
                <a:r>
                  <a:rPr lang="de-DE" i="1" dirty="0">
                    <a:solidFill>
                      <a:prstClr val="black"/>
                    </a:solidFill>
                    <a:ea typeface="Cambria Math" pitchFamily="18" charset="0"/>
                  </a:rPr>
                  <a:t>= </a:t>
                </a:r>
                <a:r>
                  <a:rPr lang="en-US" i="1" dirty="0">
                    <a:solidFill>
                      <a:prstClr val="black"/>
                    </a:solidFill>
                    <a:ea typeface="Cambria Math" pitchFamily="18" charset="0"/>
                  </a:rPr>
                  <a:t> </a:t>
                </a:r>
                <a14:m>
                  <m:oMath xmlns:m="http://schemas.openxmlformats.org/officeDocument/2006/math">
                    <m:f>
                      <m:fPr>
                        <m:ctrlPr>
                          <a:rPr lang="en-US" i="1">
                            <a:solidFill>
                              <a:prstClr val="black"/>
                            </a:solidFill>
                            <a:latin typeface="Cambria Math" panose="02040503050406030204" pitchFamily="18" charset="0"/>
                            <a:ea typeface="Cambria Math" pitchFamily="18" charset="0"/>
                          </a:rPr>
                        </m:ctrlPr>
                      </m:fPr>
                      <m:num>
                        <m:sSup>
                          <m:sSupPr>
                            <m:ctrlPr>
                              <a:rPr lang="en-US" i="1">
                                <a:solidFill>
                                  <a:prstClr val="black"/>
                                </a:solidFill>
                                <a:latin typeface="Cambria Math" panose="02040503050406030204" pitchFamily="18" charset="0"/>
                                <a:ea typeface="Cambria Math" pitchFamily="18" charset="0"/>
                              </a:rPr>
                            </m:ctrlPr>
                          </m:sSupPr>
                          <m:e>
                            <m:r>
                              <a:rPr lang="en-US" i="1">
                                <a:solidFill>
                                  <a:prstClr val="black"/>
                                </a:solidFill>
                                <a:latin typeface="Cambria Math"/>
                                <a:ea typeface="Cambria Math" pitchFamily="18" charset="0"/>
                              </a:rPr>
                              <m:t>𝐿</m:t>
                            </m:r>
                          </m:e>
                          <m:sup>
                            <m:r>
                              <a:rPr lang="en-US" i="1">
                                <a:solidFill>
                                  <a:prstClr val="black"/>
                                </a:solidFill>
                                <a:latin typeface="Cambria Math"/>
                                <a:ea typeface="Cambria Math" pitchFamily="18" charset="0"/>
                              </a:rPr>
                              <m:t>2</m:t>
                            </m:r>
                          </m:sup>
                        </m:sSup>
                      </m:num>
                      <m:den>
                        <m:r>
                          <a:rPr lang="en-US" b="0" i="1" smtClean="0">
                            <a:solidFill>
                              <a:prstClr val="black"/>
                            </a:solidFill>
                            <a:latin typeface="Cambria Math"/>
                            <a:ea typeface="Cambria Math" pitchFamily="18" charset="0"/>
                          </a:rPr>
                          <m:t>𝑡</m:t>
                        </m:r>
                      </m:den>
                    </m:f>
                  </m:oMath>
                </a14:m>
                <a:r>
                  <a:rPr lang="de-DE" sz="2400" i="1" dirty="0">
                    <a:solidFill>
                      <a:prstClr val="black"/>
                    </a:solidFill>
                    <a:ea typeface="Cambria Math" pitchFamily="18" charset="0"/>
                  </a:rPr>
                  <a:t>   </a:t>
                </a:r>
                <a14:m>
                  <m:oMath xmlns:m="http://schemas.openxmlformats.org/officeDocument/2006/math">
                    <m:r>
                      <a:rPr lang="en-US" sz="2400" i="1">
                        <a:solidFill>
                          <a:prstClr val="black"/>
                        </a:solidFill>
                        <a:latin typeface="Cambria Math"/>
                        <a:ea typeface="Cambria Math" pitchFamily="18" charset="0"/>
                      </a:rPr>
                      <m:t>→</m:t>
                    </m:r>
                    <m:r>
                      <a:rPr lang="en-US" sz="2400" b="0" i="1" smtClean="0">
                        <a:solidFill>
                          <a:prstClr val="black"/>
                        </a:solidFill>
                        <a:latin typeface="Cambria Math"/>
                        <a:ea typeface="Cambria Math" pitchFamily="18" charset="0"/>
                      </a:rPr>
                      <m:t>  </m:t>
                    </m:r>
                  </m:oMath>
                </a14:m>
                <a:r>
                  <a:rPr lang="de-DE" i="1" dirty="0">
                    <a:solidFill>
                      <a:prstClr val="black"/>
                    </a:solidFill>
                    <a:ea typeface="Cambria Math" pitchFamily="18" charset="0"/>
                  </a:rPr>
                  <a:t> </a:t>
                </a:r>
                <a:r>
                  <a:rPr lang="de-DE" sz="2400" dirty="0">
                    <a:solidFill>
                      <a:prstClr val="black"/>
                    </a:solidFill>
                    <a:ea typeface="Cambria Math" pitchFamily="18" charset="0"/>
                  </a:rPr>
                  <a:t>Diffusion time: </a:t>
                </a:r>
                <a:r>
                  <a:rPr lang="de-DE" i="1" dirty="0">
                    <a:solidFill>
                      <a:prstClr val="black"/>
                    </a:solidFill>
                    <a:ea typeface="Cambria Math" pitchFamily="18" charset="0"/>
                  </a:rPr>
                  <a:t>t = </a:t>
                </a:r>
                <a14:m>
                  <m:oMath xmlns:m="http://schemas.openxmlformats.org/officeDocument/2006/math">
                    <m:f>
                      <m:fPr>
                        <m:ctrlPr>
                          <a:rPr lang="en-US" i="1" smtClean="0">
                            <a:solidFill>
                              <a:prstClr val="black"/>
                            </a:solidFill>
                            <a:latin typeface="Cambria Math" panose="02040503050406030204" pitchFamily="18" charset="0"/>
                            <a:ea typeface="Cambria Math" pitchFamily="18" charset="0"/>
                          </a:rPr>
                        </m:ctrlPr>
                      </m:fPr>
                      <m:num>
                        <m:sSup>
                          <m:sSupPr>
                            <m:ctrlPr>
                              <a:rPr lang="en-US" i="1" smtClean="0">
                                <a:solidFill>
                                  <a:prstClr val="black"/>
                                </a:solidFill>
                                <a:latin typeface="Cambria Math" panose="02040503050406030204" pitchFamily="18" charset="0"/>
                                <a:ea typeface="Cambria Math" pitchFamily="18" charset="0"/>
                              </a:rPr>
                            </m:ctrlPr>
                          </m:sSupPr>
                          <m:e>
                            <m:r>
                              <a:rPr lang="en-US" b="0" i="1" smtClean="0">
                                <a:solidFill>
                                  <a:prstClr val="black"/>
                                </a:solidFill>
                                <a:latin typeface="Cambria Math"/>
                                <a:ea typeface="Cambria Math" pitchFamily="18" charset="0"/>
                              </a:rPr>
                              <m:t>𝐿</m:t>
                            </m:r>
                          </m:e>
                          <m:sup>
                            <m:r>
                              <a:rPr lang="en-US" i="1" smtClean="0">
                                <a:solidFill>
                                  <a:prstClr val="black"/>
                                </a:solidFill>
                                <a:latin typeface="Cambria Math"/>
                                <a:ea typeface="Cambria Math" pitchFamily="18" charset="0"/>
                              </a:rPr>
                              <m:t>2</m:t>
                            </m:r>
                          </m:sup>
                        </m:sSup>
                      </m:num>
                      <m:den>
                        <m:r>
                          <a:rPr lang="en-US" b="0" i="1" smtClean="0">
                            <a:solidFill>
                              <a:prstClr val="black"/>
                            </a:solidFill>
                            <a:latin typeface="Cambria Math"/>
                            <a:ea typeface="Cambria Math" pitchFamily="18" charset="0"/>
                          </a:rPr>
                          <m:t>𝐷</m:t>
                        </m:r>
                      </m:den>
                    </m:f>
                  </m:oMath>
                </a14:m>
                <a:r>
                  <a:rPr lang="de-DE" i="1" dirty="0">
                    <a:solidFill>
                      <a:prstClr val="black"/>
                    </a:solidFill>
                    <a:ea typeface="Cambria Math" pitchFamily="18" charset="0"/>
                  </a:rPr>
                  <a:t>              </a:t>
                </a:r>
                <a14:m>
                  <m:oMath xmlns:m="http://schemas.openxmlformats.org/officeDocument/2006/math">
                    <m:d>
                      <m:dPr>
                        <m:begChr m:val="["/>
                        <m:endChr m:val="]"/>
                        <m:ctrlPr>
                          <a:rPr lang="de-DE" i="1" smtClean="0">
                            <a:solidFill>
                              <a:prstClr val="black"/>
                            </a:solidFill>
                            <a:latin typeface="Cambria Math" panose="02040503050406030204" pitchFamily="18" charset="0"/>
                            <a:ea typeface="Cambria Math" pitchFamily="18" charset="0"/>
                          </a:rPr>
                        </m:ctrlPr>
                      </m:dPr>
                      <m:e>
                        <m:sSup>
                          <m:sSupPr>
                            <m:ctrlPr>
                              <a:rPr lang="de-DE" i="1" smtClean="0">
                                <a:solidFill>
                                  <a:prstClr val="black"/>
                                </a:solidFill>
                                <a:latin typeface="Cambria Math" panose="02040503050406030204" pitchFamily="18" charset="0"/>
                                <a:ea typeface="Cambria Math" pitchFamily="18" charset="0"/>
                              </a:rPr>
                            </m:ctrlPr>
                          </m:sSupPr>
                          <m:e>
                            <m:r>
                              <a:rPr lang="en-US" b="0" i="1" smtClean="0">
                                <a:solidFill>
                                  <a:prstClr val="black"/>
                                </a:solidFill>
                                <a:latin typeface="Cambria Math"/>
                                <a:ea typeface="Cambria Math" pitchFamily="18" charset="0"/>
                              </a:rPr>
                              <m:t>𝑚</m:t>
                            </m:r>
                          </m:e>
                          <m:sup>
                            <m:r>
                              <a:rPr lang="en-US" b="0" i="1" smtClean="0">
                                <a:solidFill>
                                  <a:prstClr val="black"/>
                                </a:solidFill>
                                <a:latin typeface="Cambria Math"/>
                                <a:ea typeface="Cambria Math" pitchFamily="18" charset="0"/>
                              </a:rPr>
                              <m:t>2</m:t>
                            </m:r>
                          </m:sup>
                        </m:sSup>
                        <m:f>
                          <m:fPr>
                            <m:ctrlPr>
                              <a:rPr lang="de-DE" i="1" smtClean="0">
                                <a:solidFill>
                                  <a:prstClr val="black"/>
                                </a:solidFill>
                                <a:latin typeface="Cambria Math" panose="02040503050406030204" pitchFamily="18" charset="0"/>
                                <a:ea typeface="Cambria Math" pitchFamily="18" charset="0"/>
                              </a:rPr>
                            </m:ctrlPr>
                          </m:fPr>
                          <m:num>
                            <m:r>
                              <a:rPr lang="en-US" b="0" i="1" smtClean="0">
                                <a:solidFill>
                                  <a:prstClr val="black"/>
                                </a:solidFill>
                                <a:latin typeface="Cambria Math"/>
                                <a:ea typeface="Cambria Math" pitchFamily="18" charset="0"/>
                              </a:rPr>
                              <m:t>𝑠</m:t>
                            </m:r>
                          </m:num>
                          <m:den>
                            <m:sSup>
                              <m:sSupPr>
                                <m:ctrlPr>
                                  <a:rPr lang="de-DE" i="1" smtClean="0">
                                    <a:solidFill>
                                      <a:prstClr val="black"/>
                                    </a:solidFill>
                                    <a:latin typeface="Cambria Math" panose="02040503050406030204" pitchFamily="18" charset="0"/>
                                    <a:ea typeface="Cambria Math" pitchFamily="18" charset="0"/>
                                  </a:rPr>
                                </m:ctrlPr>
                              </m:sSupPr>
                              <m:e>
                                <m:r>
                                  <a:rPr lang="en-US" b="0" i="1" smtClean="0">
                                    <a:solidFill>
                                      <a:prstClr val="black"/>
                                    </a:solidFill>
                                    <a:latin typeface="Cambria Math"/>
                                    <a:ea typeface="Cambria Math" pitchFamily="18" charset="0"/>
                                  </a:rPr>
                                  <m:t>𝑚</m:t>
                                </m:r>
                              </m:e>
                              <m:sup>
                                <m:r>
                                  <a:rPr lang="en-US" b="0" i="1" smtClean="0">
                                    <a:solidFill>
                                      <a:prstClr val="black"/>
                                    </a:solidFill>
                                    <a:latin typeface="Cambria Math"/>
                                    <a:ea typeface="Cambria Math" pitchFamily="18" charset="0"/>
                                  </a:rPr>
                                  <m:t>2 </m:t>
                                </m:r>
                              </m:sup>
                            </m:sSup>
                          </m:den>
                        </m:f>
                        <m:r>
                          <a:rPr lang="de-DE" i="1" smtClean="0">
                            <a:solidFill>
                              <a:prstClr val="black"/>
                            </a:solidFill>
                            <a:latin typeface="Cambria Math"/>
                            <a:ea typeface="Cambria Math" pitchFamily="18" charset="0"/>
                          </a:rPr>
                          <m:t>→</m:t>
                        </m:r>
                        <m:r>
                          <a:rPr lang="en-US" b="0" i="1" smtClean="0">
                            <a:solidFill>
                              <a:prstClr val="black"/>
                            </a:solidFill>
                            <a:latin typeface="Cambria Math"/>
                            <a:ea typeface="Cambria Math" pitchFamily="18" charset="0"/>
                          </a:rPr>
                          <m:t>𝑠</m:t>
                        </m:r>
                      </m:e>
                    </m:d>
                  </m:oMath>
                </a14:m>
                <a:endParaRPr lang="de-DE" i="1" dirty="0">
                  <a:solidFill>
                    <a:prstClr val="black"/>
                  </a:solidFill>
                  <a:ea typeface="Cambria Math" pitchFamily="18" charset="0"/>
                </a:endParaRPr>
              </a:p>
              <a:p>
                <a:r>
                  <a:rPr lang="en-US" sz="2400" dirty="0">
                    <a:solidFill>
                      <a:prstClr val="black"/>
                    </a:solidFill>
                  </a:rPr>
                  <a:t>Diffusion velocity (derivative distance time): </a:t>
                </a:r>
              </a:p>
              <a:p>
                <a:endParaRPr lang="de-DE" sz="2400" dirty="0">
                  <a:solidFill>
                    <a:prstClr val="black"/>
                  </a:solidFill>
                </a:endParaRPr>
              </a:p>
              <a:p>
                <a:endParaRPr lang="de-DE" sz="2400" dirty="0">
                  <a:solidFill>
                    <a:prstClr val="black"/>
                  </a:solidFill>
                </a:endParaRPr>
              </a:p>
              <a:p>
                <a:endParaRPr lang="de-DE" sz="2400" dirty="0">
                  <a:solidFill>
                    <a:prstClr val="black"/>
                  </a:solidFill>
                </a:endParaRPr>
              </a:p>
              <a:p>
                <a:endParaRPr lang="de-DE" sz="2400" dirty="0">
                  <a:solidFill>
                    <a:prstClr val="black"/>
                  </a:solidFill>
                </a:endParaRPr>
              </a:p>
              <a:p>
                <a:r>
                  <a:rPr lang="en-US" sz="2400" dirty="0">
                    <a:solidFill>
                      <a:prstClr val="black"/>
                    </a:solidFill>
                  </a:rPr>
                  <a:t>Propagation velocity in an aquifer:</a:t>
                </a:r>
              </a:p>
              <a:p>
                <a:pPr lvl="1"/>
                <a:r>
                  <a:rPr lang="en-US" dirty="0">
                    <a:solidFill>
                      <a:prstClr val="black"/>
                    </a:solidFill>
                  </a:rPr>
                  <a:t>𝑣 increases with increasing T</a:t>
                </a:r>
              </a:p>
              <a:p>
                <a:pPr lvl="1"/>
                <a:r>
                  <a:rPr lang="en-US" dirty="0">
                    <a:solidFill>
                      <a:prstClr val="black"/>
                    </a:solidFill>
                  </a:rPr>
                  <a:t>𝑣 increases with decreasing S</a:t>
                </a:r>
              </a:p>
              <a:p>
                <a:endParaRPr lang="de-DE" i="1" dirty="0">
                  <a:solidFill>
                    <a:prstClr val="black"/>
                  </a:solidFill>
                  <a:ea typeface="Cambria Math" pitchFamily="18" charset="0"/>
                </a:endParaRPr>
              </a:p>
            </p:txBody>
          </p:sp>
        </mc:Choice>
        <mc:Fallback xmlns="">
          <p:sp>
            <p:nvSpPr>
              <p:cNvPr id="9" name="Inhaltsplatzhalter 8">
                <a:extLst>
                  <a:ext uri="{FF2B5EF4-FFF2-40B4-BE49-F238E27FC236}">
                    <a16:creationId xmlns:a16="http://schemas.microsoft.com/office/drawing/2014/main" id="{ACF76522-6146-48BC-AB57-9064167E58A3}"/>
                  </a:ext>
                </a:extLst>
              </p:cNvPr>
              <p:cNvSpPr txBox="1">
                <a:spLocks noGrp="1" noRot="1" noChangeAspect="1" noMove="1" noResize="1" noEditPoints="1" noAdjustHandles="1" noChangeArrowheads="1" noChangeShapeType="1" noTextEdit="1"/>
              </p:cNvSpPr>
              <p:nvPr>
                <p:ph idx="1"/>
              </p:nvPr>
            </p:nvSpPr>
            <p:spPr>
              <a:xfrm>
                <a:off x="457200" y="1600200"/>
                <a:ext cx="8229600" cy="4826834"/>
              </a:xfrm>
              <a:prstGeom prst="rect">
                <a:avLst/>
              </a:prstGeom>
              <a:blipFill>
                <a:blip r:embed="rId3"/>
                <a:stretch>
                  <a:fillRect l="-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hteck 9">
                <a:extLst>
                  <a:ext uri="{FF2B5EF4-FFF2-40B4-BE49-F238E27FC236}">
                    <a16:creationId xmlns:a16="http://schemas.microsoft.com/office/drawing/2014/main" id="{3B9B0CEA-8115-4F9B-A815-53B8385E9928}"/>
                  </a:ext>
                </a:extLst>
              </p:cNvPr>
              <p:cNvSpPr/>
              <p:nvPr/>
            </p:nvSpPr>
            <p:spPr>
              <a:xfrm>
                <a:off x="1669471" y="2990449"/>
                <a:ext cx="5801781" cy="563744"/>
              </a:xfrm>
              <a:prstGeom prst="rect">
                <a:avLst/>
              </a:prstGeom>
            </p:spPr>
            <p:txBody>
              <a:bodyPr wrap="none">
                <a:spAutoFit/>
              </a:bodyPr>
              <a:lstStyle/>
              <a:p>
                <a14:m>
                  <m:oMath xmlns:m="http://schemas.openxmlformats.org/officeDocument/2006/math">
                    <m:sSup>
                      <m:sSupPr>
                        <m:ctrlPr>
                          <a:rPr lang="en-US" sz="2800" i="1" smtClean="0">
                            <a:solidFill>
                              <a:prstClr val="black"/>
                            </a:solidFill>
                            <a:latin typeface="Cambria Math" panose="02040503050406030204" pitchFamily="18" charset="0"/>
                          </a:rPr>
                        </m:ctrlPr>
                      </m:sSupPr>
                      <m:e>
                        <m:r>
                          <a:rPr lang="en-US" sz="2800" b="0" i="1" smtClean="0">
                            <a:solidFill>
                              <a:prstClr val="black"/>
                            </a:solidFill>
                            <a:latin typeface="Cambria Math"/>
                          </a:rPr>
                          <m:t>𝐿</m:t>
                        </m:r>
                      </m:e>
                      <m:sup>
                        <m:r>
                          <a:rPr lang="en-US" sz="2800" b="0" i="1" smtClean="0">
                            <a:solidFill>
                              <a:prstClr val="black"/>
                            </a:solidFill>
                            <a:latin typeface="Cambria Math"/>
                          </a:rPr>
                          <m:t>2</m:t>
                        </m:r>
                      </m:sup>
                    </m:sSup>
                    <m:r>
                      <a:rPr lang="en-US" sz="2800" i="1" smtClean="0">
                        <a:solidFill>
                          <a:prstClr val="black"/>
                        </a:solidFill>
                        <a:latin typeface="Cambria Math"/>
                      </a:rPr>
                      <m:t>=</m:t>
                    </m:r>
                    <m:r>
                      <a:rPr lang="en-US" sz="2800" b="0" i="1" smtClean="0">
                        <a:solidFill>
                          <a:prstClr val="black"/>
                        </a:solidFill>
                        <a:latin typeface="Cambria Math"/>
                      </a:rPr>
                      <m:t>𝐷𝑡</m:t>
                    </m:r>
                    <m:r>
                      <a:rPr lang="en-US" sz="2800" b="0" i="1" smtClean="0">
                        <a:solidFill>
                          <a:prstClr val="black"/>
                        </a:solidFill>
                        <a:latin typeface="Cambria Math"/>
                        <a:ea typeface="Cambria Math"/>
                      </a:rPr>
                      <m:t>→</m:t>
                    </m:r>
                    <m:r>
                      <a:rPr lang="en-US" sz="2800" b="0" i="1" smtClean="0">
                        <a:solidFill>
                          <a:prstClr val="black"/>
                        </a:solidFill>
                        <a:latin typeface="Cambria Math"/>
                        <a:ea typeface="Cambria Math"/>
                      </a:rPr>
                      <m:t>𝐿</m:t>
                    </m:r>
                    <m:r>
                      <a:rPr lang="en-US" sz="2800" b="0" i="1" smtClean="0">
                        <a:solidFill>
                          <a:prstClr val="black"/>
                        </a:solidFill>
                        <a:latin typeface="Cambria Math"/>
                        <a:ea typeface="Cambria Math"/>
                      </a:rPr>
                      <m:t>=</m:t>
                    </m:r>
                    <m:rad>
                      <m:radPr>
                        <m:degHide m:val="on"/>
                        <m:ctrlPr>
                          <a:rPr lang="en-US" sz="2800" b="0" i="1" smtClean="0">
                            <a:solidFill>
                              <a:prstClr val="black"/>
                            </a:solidFill>
                            <a:latin typeface="Cambria Math" panose="02040503050406030204" pitchFamily="18" charset="0"/>
                            <a:ea typeface="Cambria Math"/>
                          </a:rPr>
                        </m:ctrlPr>
                      </m:radPr>
                      <m:deg/>
                      <m:e>
                        <m:r>
                          <a:rPr lang="en-US" sz="2800" b="0" i="1" smtClean="0">
                            <a:solidFill>
                              <a:prstClr val="black"/>
                            </a:solidFill>
                            <a:latin typeface="Cambria Math"/>
                            <a:ea typeface="Cambria Math"/>
                          </a:rPr>
                          <m:t>𝐷𝑡</m:t>
                        </m:r>
                      </m:e>
                    </m:rad>
                  </m:oMath>
                </a14:m>
                <a:r>
                  <a:rPr lang="de-DE" sz="2800" dirty="0">
                    <a:solidFill>
                      <a:prstClr val="black"/>
                    </a:solidFill>
                  </a:rPr>
                  <a:t>  =</a:t>
                </a:r>
                <a14:m>
                  <m:oMath xmlns:m="http://schemas.openxmlformats.org/officeDocument/2006/math">
                    <m:r>
                      <a:rPr lang="en-US" sz="2800" smtClean="0">
                        <a:solidFill>
                          <a:prstClr val="black"/>
                        </a:solidFill>
                        <a:latin typeface="Cambria Math"/>
                      </a:rPr>
                      <m:t> </m:t>
                    </m:r>
                    <m:r>
                      <a:rPr lang="en-US" sz="2800" i="1" smtClean="0">
                        <a:solidFill>
                          <a:prstClr val="black"/>
                        </a:solidFill>
                        <a:latin typeface="Cambria Math"/>
                        <a:ea typeface="Cambria Math"/>
                      </a:rPr>
                      <m:t>→</m:t>
                    </m:r>
                    <m:r>
                      <a:rPr lang="en-US" sz="2800" b="0" i="1" smtClean="0">
                        <a:solidFill>
                          <a:prstClr val="black"/>
                        </a:solidFill>
                        <a:latin typeface="Cambria Math"/>
                        <a:ea typeface="Cambria Math"/>
                      </a:rPr>
                      <m:t>𝐿</m:t>
                    </m:r>
                    <m:r>
                      <a:rPr lang="en-US" sz="2800" b="0" i="1" smtClean="0">
                        <a:solidFill>
                          <a:prstClr val="black"/>
                        </a:solidFill>
                        <a:latin typeface="Cambria Math"/>
                        <a:ea typeface="Cambria Math"/>
                      </a:rPr>
                      <m:t>=</m:t>
                    </m:r>
                    <m:rad>
                      <m:radPr>
                        <m:degHide m:val="on"/>
                        <m:ctrlPr>
                          <a:rPr lang="en-US" sz="2800" b="0" i="1" smtClean="0">
                            <a:solidFill>
                              <a:prstClr val="black"/>
                            </a:solidFill>
                            <a:latin typeface="Cambria Math" panose="02040503050406030204" pitchFamily="18" charset="0"/>
                            <a:ea typeface="Cambria Math"/>
                          </a:rPr>
                        </m:ctrlPr>
                      </m:radPr>
                      <m:deg/>
                      <m:e>
                        <m:r>
                          <a:rPr lang="en-US" sz="2800" b="0" i="1" smtClean="0">
                            <a:solidFill>
                              <a:prstClr val="black"/>
                            </a:solidFill>
                            <a:latin typeface="Cambria Math"/>
                            <a:ea typeface="Cambria Math"/>
                          </a:rPr>
                          <m:t>𝐷</m:t>
                        </m:r>
                      </m:e>
                    </m:rad>
                  </m:oMath>
                </a14:m>
                <a:r>
                  <a:rPr lang="de-DE" sz="2800" dirty="0">
                    <a:solidFill>
                      <a:prstClr val="black"/>
                    </a:solidFill>
                  </a:rPr>
                  <a:t> </a:t>
                </a:r>
                <a14:m>
                  <m:oMath xmlns:m="http://schemas.openxmlformats.org/officeDocument/2006/math">
                    <m:rad>
                      <m:radPr>
                        <m:degHide m:val="on"/>
                        <m:ctrlPr>
                          <a:rPr lang="de-DE" sz="2800" i="1" dirty="0" smtClean="0">
                            <a:solidFill>
                              <a:prstClr val="black"/>
                            </a:solidFill>
                            <a:latin typeface="Cambria Math" panose="02040503050406030204" pitchFamily="18" charset="0"/>
                          </a:rPr>
                        </m:ctrlPr>
                      </m:radPr>
                      <m:deg/>
                      <m:e>
                        <m:r>
                          <a:rPr lang="en-US" sz="2800" b="0" i="1" dirty="0" smtClean="0">
                            <a:solidFill>
                              <a:prstClr val="black"/>
                            </a:solidFill>
                            <a:latin typeface="Cambria Math"/>
                          </a:rPr>
                          <m:t>𝑡</m:t>
                        </m:r>
                      </m:e>
                    </m:rad>
                  </m:oMath>
                </a14:m>
                <a:r>
                  <a:rPr lang="de-DE" sz="2800" dirty="0">
                    <a:solidFill>
                      <a:prstClr val="black"/>
                    </a:solidFill>
                  </a:rPr>
                  <a:t>  </a:t>
                </a:r>
              </a:p>
            </p:txBody>
          </p:sp>
        </mc:Choice>
        <mc:Fallback xmlns="">
          <p:sp>
            <p:nvSpPr>
              <p:cNvPr id="10" name="Rechteck 9">
                <a:extLst>
                  <a:ext uri="{FF2B5EF4-FFF2-40B4-BE49-F238E27FC236}">
                    <a16:creationId xmlns:a16="http://schemas.microsoft.com/office/drawing/2014/main" id="{3B9B0CEA-8115-4F9B-A815-53B8385E9928}"/>
                  </a:ext>
                </a:extLst>
              </p:cNvPr>
              <p:cNvSpPr>
                <a:spLocks noRot="1" noChangeAspect="1" noMove="1" noResize="1" noEditPoints="1" noAdjustHandles="1" noChangeArrowheads="1" noChangeShapeType="1" noTextEdit="1"/>
              </p:cNvSpPr>
              <p:nvPr/>
            </p:nvSpPr>
            <p:spPr>
              <a:xfrm>
                <a:off x="1669471" y="2990449"/>
                <a:ext cx="5801781" cy="563744"/>
              </a:xfrm>
              <a:prstGeom prst="rect">
                <a:avLst/>
              </a:prstGeom>
              <a:blipFill>
                <a:blip r:embed="rId4"/>
                <a:stretch>
                  <a:fillRect t="-3261" b="-31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hteck 10">
                <a:extLst>
                  <a:ext uri="{FF2B5EF4-FFF2-40B4-BE49-F238E27FC236}">
                    <a16:creationId xmlns:a16="http://schemas.microsoft.com/office/drawing/2014/main" id="{435FE446-1E58-4662-A7EE-BE8C2B6DC729}"/>
                  </a:ext>
                </a:extLst>
              </p:cNvPr>
              <p:cNvSpPr/>
              <p:nvPr/>
            </p:nvSpPr>
            <p:spPr>
              <a:xfrm>
                <a:off x="1691680" y="3539944"/>
                <a:ext cx="8565383" cy="969176"/>
              </a:xfrm>
              <a:prstGeom prst="rect">
                <a:avLst/>
              </a:prstGeom>
            </p:spPr>
            <p:txBody>
              <a:bodyPr wrap="square">
                <a:spAutoFit/>
              </a:bodyPr>
              <a:lstStyle/>
              <a:p>
                <a:pPr lvl="0"/>
                <a14:m>
                  <m:oMath xmlns:m="http://schemas.openxmlformats.org/officeDocument/2006/math">
                    <m:sSup>
                      <m:sSupPr>
                        <m:ctrlPr>
                          <a:rPr lang="en-US" sz="2800" i="1" smtClean="0">
                            <a:solidFill>
                              <a:prstClr val="black"/>
                            </a:solidFill>
                            <a:latin typeface="Cambria Math" panose="02040503050406030204" pitchFamily="18" charset="0"/>
                          </a:rPr>
                        </m:ctrlPr>
                      </m:sSupPr>
                      <m:e>
                        <m:r>
                          <a:rPr lang="en-US" sz="2800" i="1">
                            <a:solidFill>
                              <a:prstClr val="black"/>
                            </a:solidFill>
                            <a:latin typeface="Cambria Math"/>
                          </a:rPr>
                          <m:t>𝐿</m:t>
                        </m:r>
                      </m:e>
                      <m:sup>
                        <m:r>
                          <a:rPr lang="en-US" sz="2800" b="0" i="1" smtClean="0">
                            <a:solidFill>
                              <a:prstClr val="black"/>
                            </a:solidFill>
                            <a:latin typeface="Cambria Math"/>
                          </a:rPr>
                          <m:t>′</m:t>
                        </m:r>
                      </m:sup>
                    </m:sSup>
                    <m:r>
                      <a:rPr lang="en-US" sz="2800" i="1">
                        <a:solidFill>
                          <a:prstClr val="black"/>
                        </a:solidFill>
                        <a:latin typeface="Cambria Math"/>
                      </a:rPr>
                      <m:t>=</m:t>
                    </m:r>
                    <m:r>
                      <a:rPr lang="en-US" sz="2800" b="0" i="1" smtClean="0">
                        <a:solidFill>
                          <a:prstClr val="black"/>
                        </a:solidFill>
                        <a:latin typeface="Cambria Math"/>
                      </a:rPr>
                      <m:t>𝑣</m:t>
                    </m:r>
                    <m:r>
                      <a:rPr lang="en-US" sz="2800" b="0" i="1" smtClean="0">
                        <a:solidFill>
                          <a:prstClr val="black"/>
                        </a:solidFill>
                        <a:latin typeface="Cambria Math"/>
                      </a:rPr>
                      <m:t>= </m:t>
                    </m:r>
                    <m:rad>
                      <m:radPr>
                        <m:degHide m:val="on"/>
                        <m:ctrlPr>
                          <a:rPr lang="en-US" sz="2800" i="1">
                            <a:solidFill>
                              <a:prstClr val="black"/>
                            </a:solidFill>
                            <a:latin typeface="Cambria Math" panose="02040503050406030204" pitchFamily="18" charset="0"/>
                            <a:ea typeface="Cambria Math"/>
                          </a:rPr>
                        </m:ctrlPr>
                      </m:radPr>
                      <m:deg/>
                      <m:e>
                        <m:r>
                          <a:rPr lang="en-US" sz="2800" i="1">
                            <a:solidFill>
                              <a:prstClr val="black"/>
                            </a:solidFill>
                            <a:latin typeface="Cambria Math"/>
                            <a:ea typeface="Cambria Math"/>
                          </a:rPr>
                          <m:t>𝐷</m:t>
                        </m:r>
                      </m:e>
                    </m:rad>
                  </m:oMath>
                </a14:m>
                <a:r>
                  <a:rPr lang="de-DE" sz="2800" dirty="0">
                    <a:solidFill>
                      <a:prstClr val="black"/>
                    </a:solidFill>
                  </a:rPr>
                  <a:t>  </a:t>
                </a:r>
                <a14:m>
                  <m:oMath xmlns:m="http://schemas.openxmlformats.org/officeDocument/2006/math">
                    <m:f>
                      <m:fPr>
                        <m:ctrlPr>
                          <a:rPr lang="de-DE" sz="2800" i="1" dirty="0" smtClean="0">
                            <a:solidFill>
                              <a:prstClr val="black"/>
                            </a:solidFill>
                            <a:latin typeface="Cambria Math" panose="02040503050406030204" pitchFamily="18" charset="0"/>
                          </a:rPr>
                        </m:ctrlPr>
                      </m:fPr>
                      <m:num>
                        <m:r>
                          <a:rPr lang="en-US" sz="2800" b="0" i="1" dirty="0" smtClean="0">
                            <a:solidFill>
                              <a:prstClr val="black"/>
                            </a:solidFill>
                            <a:latin typeface="Cambria Math"/>
                          </a:rPr>
                          <m:t>1</m:t>
                        </m:r>
                      </m:num>
                      <m:den>
                        <m:r>
                          <a:rPr lang="en-US" sz="2800" b="0" i="1" dirty="0" smtClean="0">
                            <a:solidFill>
                              <a:prstClr val="black"/>
                            </a:solidFill>
                            <a:latin typeface="Cambria Math"/>
                          </a:rPr>
                          <m:t>2</m:t>
                        </m:r>
                      </m:den>
                    </m:f>
                    <m:sSup>
                      <m:sSupPr>
                        <m:ctrlPr>
                          <a:rPr lang="de-DE" sz="2800" i="1" dirty="0" smtClean="0">
                            <a:solidFill>
                              <a:prstClr val="black"/>
                            </a:solidFill>
                            <a:latin typeface="Cambria Math" panose="02040503050406030204" pitchFamily="18" charset="0"/>
                          </a:rPr>
                        </m:ctrlPr>
                      </m:sSupPr>
                      <m:e>
                        <m:r>
                          <a:rPr lang="en-US" sz="2800" b="0" i="1" dirty="0" smtClean="0">
                            <a:solidFill>
                              <a:prstClr val="black"/>
                            </a:solidFill>
                            <a:latin typeface="Cambria Math"/>
                          </a:rPr>
                          <m:t>𝑡</m:t>
                        </m:r>
                      </m:e>
                      <m:sup>
                        <m:r>
                          <a:rPr lang="en-US" sz="2800" b="0" i="1" dirty="0" smtClean="0">
                            <a:solidFill>
                              <a:prstClr val="black"/>
                            </a:solidFill>
                            <a:latin typeface="Cambria Math"/>
                          </a:rPr>
                          <m:t>−</m:t>
                        </m:r>
                        <m:f>
                          <m:fPr>
                            <m:ctrlPr>
                              <a:rPr lang="en-US" sz="2800" b="0" i="1" dirty="0" smtClean="0">
                                <a:solidFill>
                                  <a:prstClr val="black"/>
                                </a:solidFill>
                                <a:latin typeface="Cambria Math" panose="02040503050406030204" pitchFamily="18" charset="0"/>
                              </a:rPr>
                            </m:ctrlPr>
                          </m:fPr>
                          <m:num>
                            <m:r>
                              <a:rPr lang="en-US" sz="2800" b="0" i="1" dirty="0" smtClean="0">
                                <a:solidFill>
                                  <a:prstClr val="black"/>
                                </a:solidFill>
                                <a:latin typeface="Cambria Math"/>
                              </a:rPr>
                              <m:t>1</m:t>
                            </m:r>
                          </m:num>
                          <m:den>
                            <m:r>
                              <a:rPr lang="en-US" sz="2800" b="0" i="1" dirty="0" smtClean="0">
                                <a:solidFill>
                                  <a:prstClr val="black"/>
                                </a:solidFill>
                                <a:latin typeface="Cambria Math"/>
                              </a:rPr>
                              <m:t>2</m:t>
                            </m:r>
                          </m:den>
                        </m:f>
                      </m:sup>
                    </m:sSup>
                    <m:r>
                      <a:rPr lang="en-US" sz="2800">
                        <a:solidFill>
                          <a:prstClr val="black"/>
                        </a:solidFill>
                        <a:latin typeface="Cambria Math"/>
                      </a:rPr>
                      <m:t> </m:t>
                    </m:r>
                    <m:r>
                      <a:rPr lang="en-US" sz="2800" i="1">
                        <a:solidFill>
                          <a:prstClr val="black"/>
                        </a:solidFill>
                        <a:latin typeface="Cambria Math"/>
                        <a:ea typeface="Cambria Math"/>
                      </a:rPr>
                      <m:t>=</m:t>
                    </m:r>
                    <m:f>
                      <m:fPr>
                        <m:ctrlPr>
                          <a:rPr lang="en-US" sz="2800" i="1" smtClean="0">
                            <a:solidFill>
                              <a:prstClr val="black"/>
                            </a:solidFill>
                            <a:latin typeface="Cambria Math" panose="02040503050406030204" pitchFamily="18" charset="0"/>
                            <a:ea typeface="Cambria Math"/>
                          </a:rPr>
                        </m:ctrlPr>
                      </m:fPr>
                      <m:num>
                        <m:r>
                          <a:rPr lang="en-US" sz="2800" b="0" i="1" smtClean="0">
                            <a:solidFill>
                              <a:prstClr val="black"/>
                            </a:solidFill>
                            <a:latin typeface="Cambria Math"/>
                            <a:ea typeface="Cambria Math"/>
                          </a:rPr>
                          <m:t>1</m:t>
                        </m:r>
                      </m:num>
                      <m:den>
                        <m:r>
                          <a:rPr lang="en-US" sz="2800" b="0" i="1" smtClean="0">
                            <a:solidFill>
                              <a:prstClr val="black"/>
                            </a:solidFill>
                            <a:latin typeface="Cambria Math"/>
                            <a:ea typeface="Cambria Math"/>
                          </a:rPr>
                          <m:t>2</m:t>
                        </m:r>
                      </m:den>
                    </m:f>
                    <m:rad>
                      <m:radPr>
                        <m:degHide m:val="on"/>
                        <m:ctrlPr>
                          <a:rPr lang="en-US" sz="2800" i="1">
                            <a:solidFill>
                              <a:prstClr val="black"/>
                            </a:solidFill>
                            <a:latin typeface="Cambria Math" panose="02040503050406030204" pitchFamily="18" charset="0"/>
                            <a:ea typeface="Cambria Math"/>
                          </a:rPr>
                        </m:ctrlPr>
                      </m:radPr>
                      <m:deg/>
                      <m:e>
                        <m:f>
                          <m:fPr>
                            <m:ctrlPr>
                              <a:rPr lang="en-US" sz="2800" i="1" smtClean="0">
                                <a:solidFill>
                                  <a:prstClr val="black"/>
                                </a:solidFill>
                                <a:latin typeface="Cambria Math" panose="02040503050406030204" pitchFamily="18" charset="0"/>
                                <a:ea typeface="Cambria Math"/>
                              </a:rPr>
                            </m:ctrlPr>
                          </m:fPr>
                          <m:num>
                            <m:r>
                              <a:rPr lang="en-US" sz="2800" b="0" i="1" smtClean="0">
                                <a:solidFill>
                                  <a:prstClr val="black"/>
                                </a:solidFill>
                                <a:latin typeface="Cambria Math"/>
                                <a:ea typeface="Cambria Math"/>
                              </a:rPr>
                              <m:t>𝐷</m:t>
                            </m:r>
                          </m:num>
                          <m:den>
                            <m:r>
                              <a:rPr lang="en-US" sz="2800" b="0" i="1" smtClean="0">
                                <a:solidFill>
                                  <a:prstClr val="black"/>
                                </a:solidFill>
                                <a:latin typeface="Cambria Math"/>
                                <a:ea typeface="Cambria Math"/>
                              </a:rPr>
                              <m:t>𝑡</m:t>
                            </m:r>
                          </m:den>
                        </m:f>
                      </m:e>
                    </m:rad>
                  </m:oMath>
                </a14:m>
                <a:endParaRPr lang="de-DE" sz="2800" dirty="0">
                  <a:solidFill>
                    <a:prstClr val="black"/>
                  </a:solidFill>
                </a:endParaRPr>
              </a:p>
            </p:txBody>
          </p:sp>
        </mc:Choice>
        <mc:Fallback xmlns="">
          <p:sp>
            <p:nvSpPr>
              <p:cNvPr id="11" name="Rechteck 10">
                <a:extLst>
                  <a:ext uri="{FF2B5EF4-FFF2-40B4-BE49-F238E27FC236}">
                    <a16:creationId xmlns:a16="http://schemas.microsoft.com/office/drawing/2014/main" id="{435FE446-1E58-4662-A7EE-BE8C2B6DC729}"/>
                  </a:ext>
                </a:extLst>
              </p:cNvPr>
              <p:cNvSpPr>
                <a:spLocks noRot="1" noChangeAspect="1" noMove="1" noResize="1" noEditPoints="1" noAdjustHandles="1" noChangeArrowheads="1" noChangeShapeType="1" noTextEdit="1"/>
              </p:cNvSpPr>
              <p:nvPr/>
            </p:nvSpPr>
            <p:spPr>
              <a:xfrm>
                <a:off x="1691680" y="3539944"/>
                <a:ext cx="8565383" cy="969176"/>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29190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Impact of macro dispersion</a:t>
            </a: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127" b="50000"/>
          <a:stretch/>
        </p:blipFill>
        <p:spPr bwMode="auto">
          <a:xfrm>
            <a:off x="457200" y="1467336"/>
            <a:ext cx="3703847" cy="238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feld 2"/>
          <p:cNvSpPr txBox="1"/>
          <p:nvPr/>
        </p:nvSpPr>
        <p:spPr>
          <a:xfrm>
            <a:off x="4357146" y="1916832"/>
            <a:ext cx="4752218" cy="3046988"/>
          </a:xfrm>
          <a:prstGeom prst="rect">
            <a:avLst/>
          </a:prstGeom>
          <a:noFill/>
        </p:spPr>
        <p:txBody>
          <a:bodyPr wrap="square" rtlCol="0">
            <a:spAutoFit/>
          </a:bodyPr>
          <a:lstStyle/>
          <a:p>
            <a:r>
              <a:rPr lang="en-US" sz="2400" dirty="0"/>
              <a:t>Pollutant distribution at t = 0</a:t>
            </a:r>
          </a:p>
          <a:p>
            <a:endParaRPr lang="en-US" sz="2400" dirty="0"/>
          </a:p>
          <a:p>
            <a:endParaRPr lang="en-US" sz="2400" dirty="0"/>
          </a:p>
          <a:p>
            <a:endParaRPr lang="en-US" sz="2400" dirty="0"/>
          </a:p>
          <a:p>
            <a:endParaRPr lang="en-US" sz="2400" dirty="0"/>
          </a:p>
          <a:p>
            <a:endParaRPr lang="en-US" sz="2400" dirty="0"/>
          </a:p>
          <a:p>
            <a:endParaRPr lang="en-US" sz="2400" dirty="0"/>
          </a:p>
          <a:p>
            <a:r>
              <a:rPr lang="en-US" sz="2400" dirty="0"/>
              <a:t>Pollutant distribution at t = t</a:t>
            </a:r>
            <a:r>
              <a:rPr lang="en-US" sz="2400" baseline="-25000" dirty="0"/>
              <a:t>1</a:t>
            </a:r>
            <a:r>
              <a:rPr lang="en-US" sz="2400" dirty="0"/>
              <a:t> &gt; 0</a:t>
            </a:r>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8054"/>
          <a:stretch/>
        </p:blipFill>
        <p:spPr bwMode="auto">
          <a:xfrm>
            <a:off x="303522" y="3983223"/>
            <a:ext cx="4053624" cy="2549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atumsplatzhalter 3">
            <a:extLst>
              <a:ext uri="{FF2B5EF4-FFF2-40B4-BE49-F238E27FC236}">
                <a16:creationId xmlns:a16="http://schemas.microsoft.com/office/drawing/2014/main" id="{5BEA67F3-E08C-47DA-825C-5E0964DD749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6193346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AU" dirty="0"/>
              <a:t>Physical description of transport by dispersion</a:t>
            </a:r>
          </a:p>
        </p:txBody>
      </p:sp>
      <p:sp>
        <p:nvSpPr>
          <p:cNvPr id="5" name="Inhaltsplatzhalter 4">
            <a:extLst>
              <a:ext uri="{FF2B5EF4-FFF2-40B4-BE49-F238E27FC236}">
                <a16:creationId xmlns:a16="http://schemas.microsoft.com/office/drawing/2014/main" id="{25FB30EA-8A66-4B6E-BB1B-305A2FB83715}"/>
              </a:ext>
            </a:extLst>
          </p:cNvPr>
          <p:cNvSpPr>
            <a:spLocks noGrp="1"/>
          </p:cNvSpPr>
          <p:nvPr>
            <p:ph idx="1"/>
          </p:nvPr>
        </p:nvSpPr>
        <p:spPr/>
        <p:txBody>
          <a:bodyPr>
            <a:normAutofit/>
          </a:bodyPr>
          <a:lstStyle/>
          <a:p>
            <a:pPr lvl="0"/>
            <a:r>
              <a:rPr lang="en-GB" sz="2400" b="1" dirty="0"/>
              <a:t>Working hypothesis: </a:t>
            </a:r>
            <a:r>
              <a:rPr lang="en-GB" sz="2400" dirty="0"/>
              <a:t>Description by </a:t>
            </a:r>
            <a:r>
              <a:rPr lang="en-GB" sz="2400" cap="small" dirty="0"/>
              <a:t>Fick</a:t>
            </a:r>
            <a:r>
              <a:rPr lang="en-GB" sz="2400" dirty="0"/>
              <a:t>‘s law in analogy to diffusion</a:t>
            </a:r>
          </a:p>
          <a:p>
            <a:pPr lvl="0"/>
            <a:endParaRPr lang="en-GB" sz="2400" dirty="0"/>
          </a:p>
          <a:p>
            <a:pPr lvl="0"/>
            <a:r>
              <a:rPr lang="en-GB" sz="2400" b="1" dirty="0"/>
              <a:t>But: </a:t>
            </a:r>
            <a:r>
              <a:rPr lang="en-GB" sz="2400" dirty="0"/>
              <a:t>The dispersion coefficient is larger than the diffusion coefficient,</a:t>
            </a:r>
          </a:p>
          <a:p>
            <a:pPr lvl="0"/>
            <a:endParaRPr lang="en-GB" sz="2400" dirty="0"/>
          </a:p>
          <a:p>
            <a:pPr lvl="0"/>
            <a:r>
              <a:rPr lang="en-GB" sz="2400" b="1" dirty="0"/>
              <a:t>And </a:t>
            </a:r>
            <a:r>
              <a:rPr lang="en-GB" sz="2400" dirty="0"/>
              <a:t>dispersion is always anisotropic =&gt; dispersion tensor.</a:t>
            </a:r>
          </a:p>
          <a:p>
            <a:endParaRPr lang="en-US" dirty="0"/>
          </a:p>
        </p:txBody>
      </p:sp>
      <p:sp>
        <p:nvSpPr>
          <p:cNvPr id="6" name="Datumsplatzhalter 3">
            <a:extLst>
              <a:ext uri="{FF2B5EF4-FFF2-40B4-BE49-F238E27FC236}">
                <a16:creationId xmlns:a16="http://schemas.microsoft.com/office/drawing/2014/main" id="{350C8069-96ED-4666-B687-11F9BD8CD15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1876073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911794"/>
            <a:ext cx="4546848" cy="3120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US" dirty="0"/>
              <a:t>Dispersion model</a:t>
            </a:r>
          </a:p>
        </p:txBody>
      </p:sp>
      <mc:AlternateContent xmlns:mc="http://schemas.openxmlformats.org/markup-compatibility/2006" xmlns:a14="http://schemas.microsoft.com/office/drawing/2010/main">
        <mc:Choice Requires="a14">
          <p:sp>
            <p:nvSpPr>
              <p:cNvPr id="5" name="Rechteck 4"/>
              <p:cNvSpPr/>
              <p:nvPr/>
            </p:nvSpPr>
            <p:spPr>
              <a:xfrm>
                <a:off x="476944" y="3879431"/>
                <a:ext cx="8991600" cy="2338717"/>
              </a:xfrm>
              <a:prstGeom prst="rect">
                <a:avLst/>
              </a:prstGeom>
            </p:spPr>
            <p:txBody>
              <a:bodyPr wrap="square">
                <a:spAutoFit/>
              </a:bodyPr>
              <a:lstStyle/>
              <a:p>
                <a:pPr lvl="0"/>
                <a14:m>
                  <m:oMath xmlns:m="http://schemas.openxmlformats.org/officeDocument/2006/math">
                    <m:sSub>
                      <m:sSubPr>
                        <m:ctrlPr>
                          <a:rPr lang="en-US" sz="2400" i="1" smtClean="0">
                            <a:solidFill>
                              <a:prstClr val="black"/>
                            </a:solidFill>
                            <a:latin typeface="Cambria Math" panose="02040503050406030204" pitchFamily="18" charset="0"/>
                          </a:rPr>
                        </m:ctrlPr>
                      </m:sSub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𝑗</m:t>
                            </m:r>
                          </m:e>
                        </m:acc>
                      </m:e>
                      <m:sub>
                        <m:r>
                          <a:rPr lang="en-US" sz="2400" i="1">
                            <a:solidFill>
                              <a:prstClr val="black"/>
                            </a:solidFill>
                            <a:latin typeface="Cambria Math"/>
                          </a:rPr>
                          <m:t>𝐷</m:t>
                        </m:r>
                      </m:sub>
                    </m:sSub>
                    <m:r>
                      <a:rPr lang="en-US" sz="2400" i="1">
                        <a:solidFill>
                          <a:prstClr val="black"/>
                        </a:solidFill>
                        <a:latin typeface="Cambria Math"/>
                      </a:rPr>
                      <m:t>=−</m:t>
                    </m:r>
                    <m:r>
                      <a:rPr lang="en-US" sz="2400" b="0" i="1" smtClean="0">
                        <a:solidFill>
                          <a:prstClr val="black"/>
                        </a:solidFill>
                        <a:latin typeface="Cambria Math"/>
                      </a:rPr>
                      <m:t>𝐷</m:t>
                    </m:r>
                    <m:r>
                      <a:rPr lang="en-US" sz="2400" b="0" i="1" smtClean="0">
                        <a:solidFill>
                          <a:prstClr val="black"/>
                        </a:solidFill>
                        <a:latin typeface="Cambria Math"/>
                      </a:rPr>
                      <m:t> </m:t>
                    </m:r>
                    <m:r>
                      <a:rPr lang="en-US" sz="2400" b="0" i="1" smtClean="0">
                        <a:solidFill>
                          <a:prstClr val="black"/>
                        </a:solidFill>
                        <a:latin typeface="Cambria Math"/>
                      </a:rPr>
                      <m:t>𝛻</m:t>
                    </m:r>
                    <m:r>
                      <a:rPr lang="en-US" sz="2400" b="0" i="1" smtClean="0">
                        <a:solidFill>
                          <a:prstClr val="black"/>
                        </a:solidFill>
                        <a:latin typeface="Cambria Math"/>
                        <a:ea typeface="Cambria Math"/>
                      </a:rPr>
                      <m:t>𝑐</m:t>
                    </m:r>
                    <m:r>
                      <a:rPr lang="en-US" sz="2400" b="0" i="1" smtClean="0">
                        <a:solidFill>
                          <a:prstClr val="black"/>
                        </a:solidFill>
                        <a:latin typeface="Cambria Math"/>
                        <a:ea typeface="Cambria Math"/>
                      </a:rPr>
                      <m:t>  </m:t>
                    </m:r>
                    <m:r>
                      <a:rPr lang="en-US" sz="2400" b="0" i="1" smtClean="0">
                        <a:solidFill>
                          <a:prstClr val="black"/>
                        </a:solidFill>
                        <a:latin typeface="Cambria Math"/>
                        <a:ea typeface="Cambria Math"/>
                      </a:rPr>
                      <m:t>𝑤𝑖𝑡h</m:t>
                    </m:r>
                    <m:r>
                      <a:rPr lang="en-US" sz="2400" b="0" i="1" smtClean="0">
                        <a:solidFill>
                          <a:prstClr val="black"/>
                        </a:solidFill>
                        <a:latin typeface="Cambria Math"/>
                        <a:ea typeface="Cambria Math"/>
                      </a:rPr>
                      <m:t> </m:t>
                    </m:r>
                    <m:r>
                      <a:rPr lang="en-US" sz="2400" b="0" i="1" smtClean="0">
                        <a:solidFill>
                          <a:prstClr val="black"/>
                        </a:solidFill>
                        <a:latin typeface="Cambria Math"/>
                        <a:ea typeface="Cambria Math"/>
                      </a:rPr>
                      <m:t>𝐷</m:t>
                    </m:r>
                    <m:r>
                      <a:rPr lang="en-US" sz="2400" b="0" i="1" smtClean="0">
                        <a:solidFill>
                          <a:prstClr val="black"/>
                        </a:solidFill>
                        <a:latin typeface="Cambria Math"/>
                        <a:ea typeface="Cambria Math"/>
                      </a:rPr>
                      <m:t>=</m:t>
                    </m:r>
                    <m:d>
                      <m:dPr>
                        <m:ctrlPr>
                          <a:rPr lang="en-US" sz="2400" b="0" i="1" smtClean="0">
                            <a:solidFill>
                              <a:prstClr val="black"/>
                            </a:solidFill>
                            <a:latin typeface="Cambria Math" panose="02040503050406030204" pitchFamily="18" charset="0"/>
                            <a:ea typeface="Cambria Math"/>
                          </a:rPr>
                        </m:ctrlPr>
                      </m:dPr>
                      <m:e>
                        <m:m>
                          <m:mPr>
                            <m:mcs>
                              <m:mc>
                                <m:mcPr>
                                  <m:count m:val="2"/>
                                  <m:mcJc m:val="center"/>
                                </m:mcPr>
                              </m:mc>
                            </m:mcs>
                            <m:ctrlPr>
                              <a:rPr lang="en-US" sz="2400" b="0" i="1" smtClean="0">
                                <a:solidFill>
                                  <a:prstClr val="black"/>
                                </a:solidFill>
                                <a:latin typeface="Cambria Math" panose="02040503050406030204" pitchFamily="18" charset="0"/>
                                <a:ea typeface="Cambria Math"/>
                              </a:rPr>
                            </m:ctrlPr>
                          </m:mPr>
                          <m:mr>
                            <m:e>
                              <m:sSub>
                                <m:sSubPr>
                                  <m:ctrlPr>
                                    <a:rPr lang="en-US" sz="2400" b="0" i="1" smtClean="0">
                                      <a:solidFill>
                                        <a:prstClr val="black"/>
                                      </a:solidFill>
                                      <a:latin typeface="Cambria Math" panose="02040503050406030204" pitchFamily="18" charset="0"/>
                                      <a:ea typeface="Cambria Math"/>
                                    </a:rPr>
                                  </m:ctrlPr>
                                </m:sSubPr>
                                <m:e>
                                  <m:r>
                                    <a:rPr lang="en-US" sz="2400" b="0" i="1" smtClean="0">
                                      <a:solidFill>
                                        <a:prstClr val="black"/>
                                      </a:solidFill>
                                      <a:latin typeface="Cambria Math"/>
                                      <a:ea typeface="Cambria Math"/>
                                    </a:rPr>
                                    <m:t>𝐷</m:t>
                                  </m:r>
                                </m:e>
                                <m:sub>
                                  <m:r>
                                    <a:rPr lang="en-US" sz="2400" b="0" i="1" smtClean="0">
                                      <a:solidFill>
                                        <a:prstClr val="black"/>
                                      </a:solidFill>
                                      <a:latin typeface="Cambria Math"/>
                                      <a:ea typeface="Cambria Math"/>
                                    </a:rPr>
                                    <m:t>𝐿</m:t>
                                  </m:r>
                                </m:sub>
                              </m:sSub>
                            </m:e>
                            <m:e>
                              <m:r>
                                <a:rPr lang="en-US" sz="2400" b="0" i="1" smtClean="0">
                                  <a:solidFill>
                                    <a:prstClr val="black"/>
                                  </a:solidFill>
                                  <a:latin typeface="Cambria Math"/>
                                  <a:ea typeface="Cambria Math"/>
                                </a:rPr>
                                <m:t>0</m:t>
                              </m:r>
                            </m:e>
                          </m:mr>
                          <m:mr>
                            <m:e>
                              <m:r>
                                <a:rPr lang="en-US" sz="2400" b="0" i="1" smtClean="0">
                                  <a:solidFill>
                                    <a:prstClr val="black"/>
                                  </a:solidFill>
                                  <a:latin typeface="Cambria Math"/>
                                  <a:ea typeface="Cambria Math"/>
                                </a:rPr>
                                <m:t>0</m:t>
                              </m:r>
                            </m:e>
                            <m:e>
                              <m:sSub>
                                <m:sSubPr>
                                  <m:ctrlPr>
                                    <a:rPr lang="en-US" sz="2400" b="0" i="1" smtClean="0">
                                      <a:solidFill>
                                        <a:prstClr val="black"/>
                                      </a:solidFill>
                                      <a:latin typeface="Cambria Math" panose="02040503050406030204" pitchFamily="18" charset="0"/>
                                      <a:ea typeface="Cambria Math"/>
                                    </a:rPr>
                                  </m:ctrlPr>
                                </m:sSubPr>
                                <m:e>
                                  <m:r>
                                    <a:rPr lang="en-US" sz="2400" b="0" i="1" smtClean="0">
                                      <a:solidFill>
                                        <a:prstClr val="black"/>
                                      </a:solidFill>
                                      <a:latin typeface="Cambria Math"/>
                                      <a:ea typeface="Cambria Math"/>
                                    </a:rPr>
                                    <m:t>𝐷</m:t>
                                  </m:r>
                                </m:e>
                                <m:sub>
                                  <m:r>
                                    <a:rPr lang="en-US" sz="2400" b="0" i="1" smtClean="0">
                                      <a:solidFill>
                                        <a:prstClr val="black"/>
                                      </a:solidFill>
                                      <a:latin typeface="Cambria Math"/>
                                      <a:ea typeface="Cambria Math"/>
                                    </a:rPr>
                                    <m:t>𝑇</m:t>
                                  </m:r>
                                </m:sub>
                              </m:sSub>
                            </m:e>
                          </m:mr>
                        </m:m>
                      </m:e>
                    </m:d>
                    <m:r>
                      <a:rPr lang="en-US" sz="2400" i="1">
                        <a:solidFill>
                          <a:prstClr val="black"/>
                        </a:solidFill>
                        <a:latin typeface="Cambria Math"/>
                      </a:rPr>
                      <m:t>  </m:t>
                    </m:r>
                  </m:oMath>
                </a14:m>
                <a:r>
                  <a:rPr lang="en-US" sz="2000" dirty="0">
                    <a:solidFill>
                      <a:prstClr val="black"/>
                    </a:solidFill>
                  </a:rPr>
                  <a:t>  resp.</a:t>
                </a:r>
              </a:p>
              <a:p>
                <a:pPr lvl="0"/>
                <a14:m>
                  <m:oMathPara xmlns:m="http://schemas.openxmlformats.org/officeDocument/2006/math">
                    <m:oMathParaPr>
                      <m:jc m:val="left"/>
                    </m:oMathParaPr>
                    <m:oMath xmlns:m="http://schemas.openxmlformats.org/officeDocument/2006/math">
                      <m:sSub>
                        <m:sSubPr>
                          <m:ctrlPr>
                            <a:rPr lang="en-US" sz="2400" i="1">
                              <a:solidFill>
                                <a:prstClr val="black"/>
                              </a:solidFill>
                              <a:latin typeface="Cambria Math" panose="02040503050406030204" pitchFamily="18" charset="0"/>
                            </a:rPr>
                          </m:ctrlPr>
                        </m:sSub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𝑗</m:t>
                              </m:r>
                            </m:e>
                          </m:acc>
                        </m:e>
                        <m:sub>
                          <m:r>
                            <a:rPr lang="en-US" sz="2400" b="0" i="1" smtClean="0">
                              <a:solidFill>
                                <a:prstClr val="black"/>
                              </a:solidFill>
                              <a:latin typeface="Cambria Math"/>
                            </a:rPr>
                            <m:t>𝐿</m:t>
                          </m:r>
                        </m:sub>
                      </m:sSub>
                      <m:r>
                        <a:rPr lang="en-US" sz="2400" i="1">
                          <a:solidFill>
                            <a:prstClr val="black"/>
                          </a:solidFill>
                          <a:latin typeface="Cambria Math"/>
                        </a:rPr>
                        <m:t>=−</m:t>
                      </m:r>
                      <m:sSub>
                        <m:sSubPr>
                          <m:ctrlPr>
                            <a:rPr lang="en-US" sz="2400" i="1">
                              <a:solidFill>
                                <a:prstClr val="black"/>
                              </a:solidFill>
                              <a:latin typeface="Cambria Math" panose="02040503050406030204" pitchFamily="18" charset="0"/>
                            </a:rPr>
                          </m:ctrlPr>
                        </m:sSubPr>
                        <m:e>
                          <m:r>
                            <a:rPr lang="en-US" sz="2400" b="0" i="1" smtClean="0">
                              <a:solidFill>
                                <a:prstClr val="black"/>
                              </a:solidFill>
                              <a:latin typeface="Cambria Math"/>
                            </a:rPr>
                            <m:t> </m:t>
                          </m:r>
                          <m:sSub>
                            <m:sSubPr>
                              <m:ctrlPr>
                                <a:rPr lang="en-US" sz="2400" i="1" smtClean="0">
                                  <a:solidFill>
                                    <a:prstClr val="black"/>
                                  </a:solidFill>
                                  <a:latin typeface="Cambria Math" panose="02040503050406030204" pitchFamily="18" charset="0"/>
                                </a:rPr>
                              </m:ctrlPr>
                            </m:sSubPr>
                            <m:e>
                              <m:r>
                                <a:rPr lang="en-US" sz="2400" b="0" i="1" smtClean="0">
                                  <a:solidFill>
                                    <a:prstClr val="black"/>
                                  </a:solidFill>
                                  <a:latin typeface="Cambria Math"/>
                                </a:rPr>
                                <m:t>𝑛</m:t>
                              </m:r>
                            </m:e>
                            <m:sub>
                              <m:r>
                                <a:rPr lang="en-US" sz="2400" b="0" i="1" smtClean="0">
                                  <a:solidFill>
                                    <a:prstClr val="black"/>
                                  </a:solidFill>
                                  <a:latin typeface="Cambria Math"/>
                                </a:rPr>
                                <m:t>𝑓</m:t>
                              </m:r>
                            </m:sub>
                          </m:sSub>
                          <m:r>
                            <a:rPr lang="en-US" sz="2400" i="1">
                              <a:solidFill>
                                <a:prstClr val="black"/>
                              </a:solidFill>
                              <a:latin typeface="Cambria Math"/>
                            </a:rPr>
                            <m:t> </m:t>
                          </m:r>
                          <m:r>
                            <a:rPr lang="en-US" sz="2400" i="1">
                              <a:solidFill>
                                <a:prstClr val="black"/>
                              </a:solidFill>
                              <a:latin typeface="Cambria Math"/>
                            </a:rPr>
                            <m:t>𝐷</m:t>
                          </m:r>
                        </m:e>
                        <m:sub>
                          <m:r>
                            <a:rPr lang="en-US" sz="2400" b="0" i="1" smtClean="0">
                              <a:solidFill>
                                <a:prstClr val="black"/>
                              </a:solidFill>
                              <a:latin typeface="Cambria Math"/>
                            </a:rPr>
                            <m:t>𝐿</m:t>
                          </m:r>
                        </m:sub>
                      </m:sSub>
                      <m:r>
                        <a:rPr lang="en-US" sz="2400" i="1">
                          <a:solidFill>
                            <a:prstClr val="black"/>
                          </a:solidFill>
                          <a:latin typeface="Cambria Math"/>
                        </a:rPr>
                        <m:t> </m:t>
                      </m:r>
                      <m:f>
                        <m:fPr>
                          <m:ctrlPr>
                            <a:rPr lang="en-US" sz="2400" i="1">
                              <a:solidFill>
                                <a:prstClr val="black"/>
                              </a:solidFill>
                              <a:latin typeface="Cambria Math" panose="02040503050406030204" pitchFamily="18" charset="0"/>
                            </a:rPr>
                          </m:ctrlPr>
                        </m:fPr>
                        <m:num>
                          <m:r>
                            <a:rPr lang="en-US" sz="2400" i="1">
                              <a:solidFill>
                                <a:prstClr val="black"/>
                              </a:solidFill>
                              <a:latin typeface="Cambria Math"/>
                              <a:ea typeface="Cambria Math"/>
                            </a:rPr>
                            <m:t>𝜕</m:t>
                          </m:r>
                          <m:r>
                            <a:rPr lang="en-US" sz="2400" i="1">
                              <a:solidFill>
                                <a:prstClr val="black"/>
                              </a:solidFill>
                              <a:latin typeface="Cambria Math"/>
                              <a:ea typeface="Cambria Math"/>
                            </a:rPr>
                            <m:t>𝑐</m:t>
                          </m:r>
                        </m:num>
                        <m:den>
                          <m:r>
                            <a:rPr lang="en-US" sz="2400" i="1">
                              <a:solidFill>
                                <a:prstClr val="black"/>
                              </a:solidFill>
                              <a:latin typeface="Cambria Math"/>
                              <a:ea typeface="Cambria Math"/>
                            </a:rPr>
                            <m:t>𝜕</m:t>
                          </m:r>
                          <m:sSub>
                            <m:sSubPr>
                              <m:ctrlPr>
                                <a:rPr lang="en-US" sz="2400" i="1" smtClean="0">
                                  <a:solidFill>
                                    <a:prstClr val="black"/>
                                  </a:solidFill>
                                  <a:latin typeface="Cambria Math" panose="02040503050406030204" pitchFamily="18" charset="0"/>
                                  <a:ea typeface="Cambria Math"/>
                                </a:rPr>
                              </m:ctrlPr>
                            </m:sSubPr>
                            <m:e>
                              <m:r>
                                <a:rPr lang="en-US" sz="2400" b="0" i="1" smtClean="0">
                                  <a:solidFill>
                                    <a:prstClr val="black"/>
                                  </a:solidFill>
                                  <a:latin typeface="Cambria Math"/>
                                  <a:ea typeface="Cambria Math"/>
                                </a:rPr>
                                <m:t>𝑠</m:t>
                              </m:r>
                            </m:e>
                            <m:sub>
                              <m:r>
                                <a:rPr lang="en-US" sz="2400" b="0" i="1" smtClean="0">
                                  <a:solidFill>
                                    <a:prstClr val="black"/>
                                  </a:solidFill>
                                  <a:latin typeface="Cambria Math"/>
                                  <a:ea typeface="Cambria Math"/>
                                </a:rPr>
                                <m:t>𝐿</m:t>
                              </m:r>
                            </m:sub>
                          </m:sSub>
                        </m:den>
                      </m:f>
                      <m:r>
                        <a:rPr lang="en-US" sz="2400" i="1">
                          <a:solidFill>
                            <a:prstClr val="black"/>
                          </a:solidFill>
                          <a:latin typeface="Cambria Math"/>
                        </a:rPr>
                        <m:t>  </m:t>
                      </m:r>
                      <m:r>
                        <a:rPr lang="en-US" sz="2400" b="0" i="1" smtClean="0">
                          <a:solidFill>
                            <a:prstClr val="black"/>
                          </a:solidFill>
                          <a:latin typeface="Cambria Math"/>
                        </a:rPr>
                        <m:t> </m:t>
                      </m:r>
                      <m:r>
                        <a:rPr lang="en-US" sz="2400" b="0" i="1" smtClean="0">
                          <a:solidFill>
                            <a:prstClr val="black"/>
                          </a:solidFill>
                          <a:latin typeface="Cambria Math"/>
                        </a:rPr>
                        <m:t>𝑎𝑛𝑑</m:t>
                      </m:r>
                      <m:r>
                        <a:rPr lang="en-US" sz="2400" b="0" i="1" smtClean="0">
                          <a:solidFill>
                            <a:prstClr val="black"/>
                          </a:solidFill>
                          <a:latin typeface="Cambria Math"/>
                        </a:rPr>
                        <m:t>   </m:t>
                      </m:r>
                      <m:sSub>
                        <m:sSubPr>
                          <m:ctrlPr>
                            <a:rPr lang="en-US" sz="2400" i="1">
                              <a:solidFill>
                                <a:prstClr val="black"/>
                              </a:solidFill>
                              <a:latin typeface="Cambria Math" panose="02040503050406030204" pitchFamily="18" charset="0"/>
                            </a:rPr>
                          </m:ctrlPr>
                        </m:sSub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𝑗</m:t>
                              </m:r>
                            </m:e>
                          </m:acc>
                        </m:e>
                        <m:sub>
                          <m:r>
                            <a:rPr lang="en-US" sz="2400" b="0" i="1" smtClean="0">
                              <a:solidFill>
                                <a:prstClr val="black"/>
                              </a:solidFill>
                              <a:latin typeface="Cambria Math"/>
                            </a:rPr>
                            <m:t>𝑇</m:t>
                          </m:r>
                        </m:sub>
                      </m:sSub>
                      <m:r>
                        <a:rPr lang="en-US" sz="2400" i="1">
                          <a:solidFill>
                            <a:prstClr val="black"/>
                          </a:solidFill>
                          <a:latin typeface="Cambria Math"/>
                        </a:rPr>
                        <m:t>=−</m:t>
                      </m:r>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rPr>
                            <m:t> </m:t>
                          </m:r>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rPr>
                                <m:t>𝑛</m:t>
                              </m:r>
                            </m:e>
                            <m:sub>
                              <m:r>
                                <a:rPr lang="en-US" sz="2400" i="1">
                                  <a:solidFill>
                                    <a:prstClr val="black"/>
                                  </a:solidFill>
                                  <a:latin typeface="Cambria Math"/>
                                </a:rPr>
                                <m:t>𝑓</m:t>
                              </m:r>
                            </m:sub>
                          </m:sSub>
                          <m:r>
                            <a:rPr lang="en-US" sz="2400" i="1">
                              <a:solidFill>
                                <a:prstClr val="black"/>
                              </a:solidFill>
                              <a:latin typeface="Cambria Math"/>
                            </a:rPr>
                            <m:t> </m:t>
                          </m:r>
                          <m:r>
                            <a:rPr lang="en-US" sz="2400" i="1">
                              <a:solidFill>
                                <a:prstClr val="black"/>
                              </a:solidFill>
                              <a:latin typeface="Cambria Math"/>
                            </a:rPr>
                            <m:t>𝐷</m:t>
                          </m:r>
                        </m:e>
                        <m:sub>
                          <m:r>
                            <a:rPr lang="en-US" sz="2400" b="0" i="1" smtClean="0">
                              <a:solidFill>
                                <a:prstClr val="black"/>
                              </a:solidFill>
                              <a:latin typeface="Cambria Math"/>
                            </a:rPr>
                            <m:t>𝑇</m:t>
                          </m:r>
                        </m:sub>
                      </m:sSub>
                      <m:r>
                        <a:rPr lang="en-US" sz="2400" i="1">
                          <a:solidFill>
                            <a:prstClr val="black"/>
                          </a:solidFill>
                          <a:latin typeface="Cambria Math"/>
                        </a:rPr>
                        <m:t> </m:t>
                      </m:r>
                      <m:f>
                        <m:fPr>
                          <m:ctrlPr>
                            <a:rPr lang="en-US" sz="2400" i="1">
                              <a:solidFill>
                                <a:prstClr val="black"/>
                              </a:solidFill>
                              <a:latin typeface="Cambria Math" panose="02040503050406030204" pitchFamily="18" charset="0"/>
                            </a:rPr>
                          </m:ctrlPr>
                        </m:fPr>
                        <m:num>
                          <m:r>
                            <a:rPr lang="en-US" sz="2400" i="1">
                              <a:solidFill>
                                <a:prstClr val="black"/>
                              </a:solidFill>
                              <a:latin typeface="Cambria Math"/>
                              <a:ea typeface="Cambria Math"/>
                            </a:rPr>
                            <m:t>𝜕</m:t>
                          </m:r>
                          <m:r>
                            <a:rPr lang="en-US" sz="2400" i="1">
                              <a:solidFill>
                                <a:prstClr val="black"/>
                              </a:solidFill>
                              <a:latin typeface="Cambria Math"/>
                              <a:ea typeface="Cambria Math"/>
                            </a:rPr>
                            <m:t>𝑐</m:t>
                          </m:r>
                        </m:num>
                        <m:den>
                          <m:r>
                            <a:rPr lang="en-US" sz="2400" i="1">
                              <a:solidFill>
                                <a:prstClr val="black"/>
                              </a:solidFill>
                              <a:latin typeface="Cambria Math"/>
                              <a:ea typeface="Cambria Math"/>
                            </a:rPr>
                            <m:t>𝜕</m:t>
                          </m:r>
                          <m:sSub>
                            <m:sSubPr>
                              <m:ctrlPr>
                                <a:rPr lang="en-US" sz="2400" i="1">
                                  <a:solidFill>
                                    <a:prstClr val="black"/>
                                  </a:solidFill>
                                  <a:latin typeface="Cambria Math" panose="02040503050406030204" pitchFamily="18" charset="0"/>
                                  <a:ea typeface="Cambria Math"/>
                                </a:rPr>
                              </m:ctrlPr>
                            </m:sSubPr>
                            <m:e>
                              <m:r>
                                <a:rPr lang="en-US" sz="2400" i="1">
                                  <a:solidFill>
                                    <a:prstClr val="black"/>
                                  </a:solidFill>
                                  <a:latin typeface="Cambria Math"/>
                                  <a:ea typeface="Cambria Math"/>
                                </a:rPr>
                                <m:t>𝑠</m:t>
                              </m:r>
                            </m:e>
                            <m:sub>
                              <m:r>
                                <a:rPr lang="en-US" sz="2400" b="0" i="1" smtClean="0">
                                  <a:solidFill>
                                    <a:prstClr val="black"/>
                                  </a:solidFill>
                                  <a:latin typeface="Cambria Math"/>
                                  <a:ea typeface="Cambria Math"/>
                                </a:rPr>
                                <m:t>𝑇</m:t>
                              </m:r>
                            </m:sub>
                          </m:sSub>
                        </m:den>
                      </m:f>
                    </m:oMath>
                  </m:oMathPara>
                </a14:m>
                <a:endParaRPr lang="en-US" sz="2400" i="1" dirty="0">
                  <a:solidFill>
                    <a:prstClr val="black"/>
                  </a:solidFill>
                  <a:latin typeface="Cambria Math"/>
                  <a:ea typeface="Cambria Math"/>
                </a:endParaRPr>
              </a:p>
              <a:p>
                <a:pPr lvl="0"/>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a:rPr>
                          <m:t>𝐷</m:t>
                        </m:r>
                      </m:e>
                      <m:sub>
                        <m:r>
                          <a:rPr lang="en-US" b="0" i="1" smtClean="0">
                            <a:solidFill>
                              <a:prstClr val="black"/>
                            </a:solidFill>
                            <a:latin typeface="Cambria Math"/>
                          </a:rPr>
                          <m:t>𝐿</m:t>
                        </m:r>
                      </m:sub>
                    </m:sSub>
                    <m:r>
                      <a:rPr lang="en-US">
                        <a:solidFill>
                          <a:prstClr val="black"/>
                        </a:solidFill>
                        <a:latin typeface="Cambria Math"/>
                      </a:rPr>
                      <m:t>: </m:t>
                    </m:r>
                    <m:r>
                      <m:rPr>
                        <m:sty m:val="p"/>
                      </m:rPr>
                      <a:rPr lang="en-US" b="0" i="0" smtClean="0">
                        <a:solidFill>
                          <a:prstClr val="black"/>
                        </a:solidFill>
                        <a:latin typeface="Cambria Math"/>
                      </a:rPr>
                      <m:t>longitudinal</m:t>
                    </m:r>
                    <m:r>
                      <a:rPr lang="en-US" b="0" i="0" smtClean="0">
                        <a:solidFill>
                          <a:prstClr val="black"/>
                        </a:solidFill>
                        <a:latin typeface="Cambria Math"/>
                      </a:rPr>
                      <m:t> </m:t>
                    </m:r>
                    <m:r>
                      <m:rPr>
                        <m:sty m:val="p"/>
                      </m:rPr>
                      <a:rPr lang="en-US" b="0" i="0" smtClean="0">
                        <a:solidFill>
                          <a:prstClr val="black"/>
                        </a:solidFill>
                        <a:latin typeface="Cambria Math"/>
                      </a:rPr>
                      <m:t>dispersion</m:t>
                    </m:r>
                    <m:r>
                      <a:rPr lang="en-US" b="0" i="0" smtClean="0">
                        <a:solidFill>
                          <a:prstClr val="black"/>
                        </a:solidFill>
                        <a:latin typeface="Cambria Math"/>
                      </a:rPr>
                      <m:t> </m:t>
                    </m:r>
                    <m:r>
                      <m:rPr>
                        <m:sty m:val="p"/>
                      </m:rPr>
                      <a:rPr lang="en-US" b="0" i="0" smtClean="0">
                        <a:solidFill>
                          <a:prstClr val="black"/>
                        </a:solidFill>
                        <a:latin typeface="Cambria Math"/>
                      </a:rPr>
                      <m:t>coefficient</m:t>
                    </m:r>
                    <m:r>
                      <a:rPr lang="en-US" b="0" i="0" smtClean="0">
                        <a:solidFill>
                          <a:prstClr val="black"/>
                        </a:solidFill>
                        <a:latin typeface="Cambria Math"/>
                      </a:rPr>
                      <m:t> (</m:t>
                    </m:r>
                    <m:f>
                      <m:fPr>
                        <m:ctrlPr>
                          <a:rPr lang="en-US" i="1">
                            <a:solidFill>
                              <a:prstClr val="black"/>
                            </a:solidFill>
                            <a:latin typeface="Cambria Math" panose="02040503050406030204" pitchFamily="18" charset="0"/>
                          </a:rPr>
                        </m:ctrlPr>
                      </m:fPr>
                      <m:num>
                        <m:sSup>
                          <m:sSupPr>
                            <m:ctrlPr>
                              <a:rPr lang="en-US" i="1">
                                <a:solidFill>
                                  <a:prstClr val="black"/>
                                </a:solidFill>
                                <a:latin typeface="Cambria Math" panose="02040503050406030204" pitchFamily="18" charset="0"/>
                              </a:rPr>
                            </m:ctrlPr>
                          </m:sSupPr>
                          <m:e>
                            <m:r>
                              <a:rPr lang="en-US" i="1">
                                <a:solidFill>
                                  <a:prstClr val="black"/>
                                </a:solidFill>
                                <a:latin typeface="Cambria Math"/>
                              </a:rPr>
                              <m:t>𝐿</m:t>
                            </m:r>
                          </m:e>
                          <m:sup>
                            <m:r>
                              <a:rPr lang="en-US" i="1">
                                <a:solidFill>
                                  <a:prstClr val="black"/>
                                </a:solidFill>
                                <a:latin typeface="Cambria Math"/>
                              </a:rPr>
                              <m:t>2</m:t>
                            </m:r>
                          </m:sup>
                        </m:sSup>
                      </m:num>
                      <m:den>
                        <m:r>
                          <a:rPr lang="en-US" i="1">
                            <a:solidFill>
                              <a:prstClr val="black"/>
                            </a:solidFill>
                            <a:latin typeface="Cambria Math"/>
                          </a:rPr>
                          <m:t>𝑇</m:t>
                        </m:r>
                      </m:den>
                    </m:f>
                    <m:r>
                      <a:rPr lang="en-US">
                        <a:solidFill>
                          <a:prstClr val="black"/>
                        </a:solidFill>
                        <a:latin typeface="Cambria Math"/>
                      </a:rPr>
                      <m:t>)</m:t>
                    </m:r>
                  </m:oMath>
                </a14:m>
                <a:r>
                  <a:rPr lang="en-US" dirty="0">
                    <a:solidFill>
                      <a:prstClr val="black"/>
                    </a:solidFill>
                    <a:latin typeface="Cambria Math"/>
                  </a:rPr>
                  <a:t>,   </a:t>
                </a:r>
                <a14:m>
                  <m:oMath xmlns:m="http://schemas.openxmlformats.org/officeDocument/2006/math">
                    <m:sSub>
                      <m:sSubPr>
                        <m:ctrlPr>
                          <a:rPr lang="en-US" i="1">
                            <a:solidFill>
                              <a:prstClr val="black"/>
                            </a:solidFill>
                            <a:latin typeface="Cambria Math" panose="02040503050406030204" pitchFamily="18" charset="0"/>
                          </a:rPr>
                        </m:ctrlPr>
                      </m:sSubPr>
                      <m:e>
                        <m:r>
                          <a:rPr lang="en-US" i="1">
                            <a:solidFill>
                              <a:prstClr val="black"/>
                            </a:solidFill>
                            <a:latin typeface="Cambria Math"/>
                          </a:rPr>
                          <m:t>𝐷</m:t>
                        </m:r>
                      </m:e>
                      <m:sub>
                        <m:r>
                          <a:rPr lang="en-US" b="0" i="1" smtClean="0">
                            <a:solidFill>
                              <a:prstClr val="black"/>
                            </a:solidFill>
                            <a:latin typeface="Cambria Math"/>
                          </a:rPr>
                          <m:t>𝑇</m:t>
                        </m:r>
                      </m:sub>
                    </m:sSub>
                    <m:r>
                      <a:rPr lang="en-US">
                        <a:solidFill>
                          <a:prstClr val="black"/>
                        </a:solidFill>
                        <a:latin typeface="Cambria Math"/>
                      </a:rPr>
                      <m:t>:</m:t>
                    </m:r>
                    <m:r>
                      <m:rPr>
                        <m:sty m:val="p"/>
                      </m:rPr>
                      <a:rPr lang="en-US" b="0" i="0" smtClean="0">
                        <a:solidFill>
                          <a:prstClr val="black"/>
                        </a:solidFill>
                        <a:latin typeface="Cambria Math"/>
                      </a:rPr>
                      <m:t>transversal</m:t>
                    </m:r>
                    <m:r>
                      <a:rPr lang="en-US">
                        <a:solidFill>
                          <a:prstClr val="black"/>
                        </a:solidFill>
                        <a:latin typeface="Cambria Math"/>
                      </a:rPr>
                      <m:t> </m:t>
                    </m:r>
                    <m:r>
                      <m:rPr>
                        <m:sty m:val="p"/>
                      </m:rPr>
                      <a:rPr lang="en-US">
                        <a:solidFill>
                          <a:prstClr val="black"/>
                        </a:solidFill>
                        <a:latin typeface="Cambria Math"/>
                      </a:rPr>
                      <m:t>dispersion</m:t>
                    </m:r>
                    <m:r>
                      <a:rPr lang="en-US">
                        <a:solidFill>
                          <a:prstClr val="black"/>
                        </a:solidFill>
                        <a:latin typeface="Cambria Math"/>
                      </a:rPr>
                      <m:t> </m:t>
                    </m:r>
                    <m:r>
                      <m:rPr>
                        <m:sty m:val="p"/>
                      </m:rPr>
                      <a:rPr lang="en-US" b="0" i="0" smtClean="0">
                        <a:solidFill>
                          <a:prstClr val="black"/>
                        </a:solidFill>
                        <a:latin typeface="Cambria Math"/>
                      </a:rPr>
                      <m:t>coefficient</m:t>
                    </m:r>
                    <m:r>
                      <a:rPr lang="en-US" b="0" i="0" smtClean="0">
                        <a:solidFill>
                          <a:prstClr val="black"/>
                        </a:solidFill>
                        <a:latin typeface="Cambria Math"/>
                      </a:rPr>
                      <m:t> (</m:t>
                    </m:r>
                    <m:f>
                      <m:fPr>
                        <m:ctrlPr>
                          <a:rPr lang="en-US" i="1">
                            <a:solidFill>
                              <a:prstClr val="black"/>
                            </a:solidFill>
                            <a:latin typeface="Cambria Math" panose="02040503050406030204" pitchFamily="18" charset="0"/>
                          </a:rPr>
                        </m:ctrlPr>
                      </m:fPr>
                      <m:num>
                        <m:sSup>
                          <m:sSupPr>
                            <m:ctrlPr>
                              <a:rPr lang="en-US" i="1">
                                <a:solidFill>
                                  <a:prstClr val="black"/>
                                </a:solidFill>
                                <a:latin typeface="Cambria Math" panose="02040503050406030204" pitchFamily="18" charset="0"/>
                              </a:rPr>
                            </m:ctrlPr>
                          </m:sSupPr>
                          <m:e>
                            <m:r>
                              <a:rPr lang="en-US" i="1">
                                <a:solidFill>
                                  <a:prstClr val="black"/>
                                </a:solidFill>
                                <a:latin typeface="Cambria Math"/>
                              </a:rPr>
                              <m:t>𝐿</m:t>
                            </m:r>
                          </m:e>
                          <m:sup>
                            <m:r>
                              <a:rPr lang="en-US" i="1">
                                <a:solidFill>
                                  <a:prstClr val="black"/>
                                </a:solidFill>
                                <a:latin typeface="Cambria Math"/>
                              </a:rPr>
                              <m:t>2</m:t>
                            </m:r>
                          </m:sup>
                        </m:sSup>
                      </m:num>
                      <m:den>
                        <m:r>
                          <a:rPr lang="en-US" i="1">
                            <a:solidFill>
                              <a:prstClr val="black"/>
                            </a:solidFill>
                            <a:latin typeface="Cambria Math"/>
                          </a:rPr>
                          <m:t>𝑇</m:t>
                        </m:r>
                      </m:den>
                    </m:f>
                    <m:r>
                      <a:rPr lang="en-US">
                        <a:solidFill>
                          <a:prstClr val="black"/>
                        </a:solidFill>
                        <a:latin typeface="Cambria Math"/>
                      </a:rPr>
                      <m:t>)</m:t>
                    </m:r>
                  </m:oMath>
                </a14:m>
                <a:r>
                  <a:rPr lang="en-US" dirty="0">
                    <a:solidFill>
                      <a:prstClr val="black"/>
                    </a:solidFill>
                    <a:latin typeface="Cambria Math"/>
                  </a:rPr>
                  <a:t> </a:t>
                </a:r>
              </a:p>
              <a:p>
                <a:pPr lvl="0"/>
                <a14:m>
                  <m:oMath xmlns:m="http://schemas.openxmlformats.org/officeDocument/2006/math">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rPr>
                          <m:t>𝐷</m:t>
                        </m:r>
                      </m:e>
                      <m:sub>
                        <m:r>
                          <a:rPr lang="en-US" sz="2400" i="1">
                            <a:solidFill>
                              <a:prstClr val="black"/>
                            </a:solidFill>
                            <a:latin typeface="Cambria Math"/>
                          </a:rPr>
                          <m:t>𝐿</m:t>
                        </m:r>
                      </m:sub>
                    </m:sSub>
                    <m:r>
                      <a:rPr lang="en-US" sz="2400">
                        <a:solidFill>
                          <a:prstClr val="black"/>
                        </a:solidFill>
                        <a:latin typeface="Cambria Math"/>
                      </a:rPr>
                      <m:t>= </m:t>
                    </m:r>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ea typeface="Cambria Math"/>
                          </a:rPr>
                          <m:t>𝛼</m:t>
                        </m:r>
                      </m:e>
                      <m:sub>
                        <m:r>
                          <a:rPr lang="en-US" sz="2400" i="1">
                            <a:solidFill>
                              <a:prstClr val="black"/>
                            </a:solidFill>
                            <a:latin typeface="Cambria Math"/>
                          </a:rPr>
                          <m:t>𝐿</m:t>
                        </m:r>
                        <m:r>
                          <a:rPr lang="en-US" sz="2400" i="1">
                            <a:solidFill>
                              <a:prstClr val="black"/>
                            </a:solidFill>
                            <a:latin typeface="Cambria Math"/>
                          </a:rPr>
                          <m:t> </m:t>
                        </m:r>
                      </m:sub>
                    </m:sSub>
                    <m:d>
                      <m:dPr>
                        <m:begChr m:val="|"/>
                        <m:endChr m:val="|"/>
                        <m:ctrlPr>
                          <a:rPr lang="en-US" sz="2400" i="1">
                            <a:solidFill>
                              <a:prstClr val="black"/>
                            </a:solidFill>
                            <a:latin typeface="Cambria Math" panose="02040503050406030204" pitchFamily="18" charset="0"/>
                          </a:rPr>
                        </m:ctrlPr>
                      </m:d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𝑢</m:t>
                            </m:r>
                          </m:e>
                        </m:acc>
                      </m:e>
                    </m:d>
                  </m:oMath>
                </a14:m>
                <a:r>
                  <a:rPr lang="de-DE" sz="2400" dirty="0">
                    <a:solidFill>
                      <a:prstClr val="black"/>
                    </a:solidFill>
                  </a:rPr>
                  <a:t>, </a:t>
                </a:r>
                <a14:m>
                  <m:oMath xmlns:m="http://schemas.openxmlformats.org/officeDocument/2006/math">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rPr>
                          <m:t>𝐷</m:t>
                        </m:r>
                      </m:e>
                      <m:sub>
                        <m:r>
                          <a:rPr lang="en-US" sz="2400" b="0" i="1" smtClean="0">
                            <a:solidFill>
                              <a:prstClr val="black"/>
                            </a:solidFill>
                            <a:latin typeface="Cambria Math"/>
                          </a:rPr>
                          <m:t>𝑇</m:t>
                        </m:r>
                      </m:sub>
                    </m:sSub>
                    <m:r>
                      <a:rPr lang="en-US" sz="2400">
                        <a:solidFill>
                          <a:prstClr val="black"/>
                        </a:solidFill>
                        <a:latin typeface="Cambria Math"/>
                      </a:rPr>
                      <m:t>= </m:t>
                    </m:r>
                    <m:sSub>
                      <m:sSubPr>
                        <m:ctrlPr>
                          <a:rPr lang="en-US" sz="2400" i="1">
                            <a:solidFill>
                              <a:prstClr val="black"/>
                            </a:solidFill>
                            <a:latin typeface="Cambria Math" panose="02040503050406030204" pitchFamily="18" charset="0"/>
                          </a:rPr>
                        </m:ctrlPr>
                      </m:sSubPr>
                      <m:e>
                        <m:r>
                          <a:rPr lang="en-US" sz="2400" i="1">
                            <a:solidFill>
                              <a:prstClr val="black"/>
                            </a:solidFill>
                            <a:latin typeface="Cambria Math"/>
                            <a:ea typeface="Cambria Math"/>
                          </a:rPr>
                          <m:t>𝛼</m:t>
                        </m:r>
                      </m:e>
                      <m:sub>
                        <m:r>
                          <a:rPr lang="en-US" sz="2400" b="0" i="1" smtClean="0">
                            <a:solidFill>
                              <a:prstClr val="black"/>
                            </a:solidFill>
                            <a:latin typeface="Cambria Math"/>
                          </a:rPr>
                          <m:t>𝑇</m:t>
                        </m:r>
                        <m:r>
                          <a:rPr lang="en-US" sz="2400" i="1">
                            <a:solidFill>
                              <a:prstClr val="black"/>
                            </a:solidFill>
                            <a:latin typeface="Cambria Math"/>
                          </a:rPr>
                          <m:t> </m:t>
                        </m:r>
                      </m:sub>
                    </m:sSub>
                    <m:d>
                      <m:dPr>
                        <m:begChr m:val="|"/>
                        <m:endChr m:val="|"/>
                        <m:ctrlPr>
                          <a:rPr lang="en-US" sz="2400" i="1">
                            <a:solidFill>
                              <a:prstClr val="black"/>
                            </a:solidFill>
                            <a:latin typeface="Cambria Math" panose="02040503050406030204" pitchFamily="18" charset="0"/>
                          </a:rPr>
                        </m:ctrlPr>
                      </m:dPr>
                      <m:e>
                        <m:acc>
                          <m:accPr>
                            <m:chr m:val="⃗"/>
                            <m:ctrlPr>
                              <a:rPr lang="en-US" sz="2400" i="1">
                                <a:solidFill>
                                  <a:prstClr val="black"/>
                                </a:solidFill>
                                <a:latin typeface="Cambria Math" panose="02040503050406030204" pitchFamily="18" charset="0"/>
                              </a:rPr>
                            </m:ctrlPr>
                          </m:accPr>
                          <m:e>
                            <m:r>
                              <a:rPr lang="en-US" sz="2400" i="1">
                                <a:solidFill>
                                  <a:prstClr val="black"/>
                                </a:solidFill>
                                <a:latin typeface="Cambria Math"/>
                              </a:rPr>
                              <m:t>𝑢</m:t>
                            </m:r>
                          </m:e>
                        </m:acc>
                      </m:e>
                    </m:d>
                    <m:r>
                      <a:rPr lang="en-US" sz="2400" b="0" i="0" smtClean="0">
                        <a:solidFill>
                          <a:prstClr val="black"/>
                        </a:solidFill>
                        <a:latin typeface="Cambria Math"/>
                      </a:rPr>
                      <m:t> </m:t>
                    </m:r>
                    <m:r>
                      <m:rPr>
                        <m:sty m:val="p"/>
                      </m:rPr>
                      <a:rPr lang="en-US" sz="2400" b="0" i="0" smtClean="0">
                        <a:solidFill>
                          <a:prstClr val="black"/>
                        </a:solidFill>
                        <a:latin typeface="Cambria Math"/>
                      </a:rPr>
                      <m:t>with</m:t>
                    </m:r>
                    <m:r>
                      <a:rPr lang="en-US" sz="2400" b="0" i="0" smtClean="0">
                        <a:solidFill>
                          <a:prstClr val="black"/>
                        </a:solidFill>
                        <a:latin typeface="Cambria Math"/>
                      </a:rPr>
                      <m:t> </m:t>
                    </m:r>
                    <m:r>
                      <m:rPr>
                        <m:sty m:val="p"/>
                      </m:rPr>
                      <a:rPr lang="en-US" sz="2400" b="0" i="0" smtClean="0">
                        <a:solidFill>
                          <a:prstClr val="black"/>
                        </a:solidFill>
                        <a:latin typeface="Cambria Math"/>
                      </a:rPr>
                      <m:t>constant</m:t>
                    </m:r>
                    <m:r>
                      <a:rPr lang="en-US" sz="2400" b="0" i="0" smtClean="0">
                        <a:solidFill>
                          <a:prstClr val="black"/>
                        </a:solidFill>
                        <a:latin typeface="Cambria Math"/>
                      </a:rPr>
                      <m:t> </m:t>
                    </m:r>
                    <m:r>
                      <m:rPr>
                        <m:sty m:val="p"/>
                      </m:rPr>
                      <a:rPr lang="el-GR" sz="2400" b="0" i="1" smtClean="0">
                        <a:solidFill>
                          <a:prstClr val="black"/>
                        </a:solidFill>
                        <a:latin typeface="Cambria Math"/>
                      </a:rPr>
                      <m:t>α</m:t>
                    </m:r>
                    <m:r>
                      <a:rPr lang="en-US" sz="2400" b="0" i="1" baseline="-25000" smtClean="0">
                        <a:solidFill>
                          <a:prstClr val="black"/>
                        </a:solidFill>
                        <a:latin typeface="Cambria Math"/>
                      </a:rPr>
                      <m:t>𝐿</m:t>
                    </m:r>
                    <m:r>
                      <a:rPr lang="en-US" sz="2400" b="0" i="1" smtClean="0">
                        <a:solidFill>
                          <a:prstClr val="black"/>
                        </a:solidFill>
                        <a:latin typeface="Cambria Math"/>
                      </a:rPr>
                      <m:t> </m:t>
                    </m:r>
                    <m:r>
                      <a:rPr lang="en-US" sz="2400" b="0" i="1" smtClean="0">
                        <a:solidFill>
                          <a:prstClr val="black"/>
                        </a:solidFill>
                        <a:latin typeface="Cambria Math"/>
                      </a:rPr>
                      <m:t>𝑎𝑛𝑑</m:t>
                    </m:r>
                    <m:r>
                      <a:rPr lang="en-US" sz="2400" b="0" i="1" smtClean="0">
                        <a:solidFill>
                          <a:prstClr val="black"/>
                        </a:solidFill>
                        <a:latin typeface="Cambria Math"/>
                      </a:rPr>
                      <m:t> </m:t>
                    </m:r>
                    <m:r>
                      <a:rPr lang="de-DE" sz="2400" i="1" dirty="0">
                        <a:solidFill>
                          <a:prstClr val="black"/>
                        </a:solidFill>
                        <a:latin typeface="Cambria Math"/>
                      </a:rPr>
                      <m:t>𝛼</m:t>
                    </m:r>
                    <m:r>
                      <a:rPr lang="en-US" sz="2400" b="0" i="1" baseline="-25000" dirty="0" smtClean="0">
                        <a:solidFill>
                          <a:prstClr val="black"/>
                        </a:solidFill>
                        <a:latin typeface="Cambria Math"/>
                      </a:rPr>
                      <m:t>𝑇</m:t>
                    </m:r>
                  </m:oMath>
                </a14:m>
                <a:endParaRPr lang="de-DE" sz="2400" i="1" baseline="-25000" dirty="0">
                  <a:solidFill>
                    <a:prstClr val="black"/>
                  </a:solidFill>
                </a:endParaRPr>
              </a:p>
            </p:txBody>
          </p:sp>
        </mc:Choice>
        <mc:Fallback xmlns="">
          <p:sp>
            <p:nvSpPr>
              <p:cNvPr id="5" name="Rechteck 4"/>
              <p:cNvSpPr>
                <a:spLocks noRot="1" noChangeAspect="1" noMove="1" noResize="1" noEditPoints="1" noAdjustHandles="1" noChangeArrowheads="1" noChangeShapeType="1" noTextEdit="1"/>
              </p:cNvSpPr>
              <p:nvPr/>
            </p:nvSpPr>
            <p:spPr>
              <a:xfrm>
                <a:off x="476944" y="3879431"/>
                <a:ext cx="8991600" cy="2338717"/>
              </a:xfrm>
              <a:prstGeom prst="rect">
                <a:avLst/>
              </a:prstGeom>
              <a:blipFill>
                <a:blip r:embed="rId3"/>
                <a:stretch>
                  <a:fillRect l="-136" b="-4948"/>
                </a:stretch>
              </a:blipFill>
            </p:spPr>
            <p:txBody>
              <a:bodyPr/>
              <a:lstStyle/>
              <a:p>
                <a:r>
                  <a:rPr lang="en-US">
                    <a:noFill/>
                  </a:rPr>
                  <a:t> </a:t>
                </a:r>
              </a:p>
            </p:txBody>
          </p:sp>
        </mc:Fallback>
      </mc:AlternateContent>
      <p:sp>
        <p:nvSpPr>
          <p:cNvPr id="7" name="Datumsplatzhalter 3">
            <a:extLst>
              <a:ext uri="{FF2B5EF4-FFF2-40B4-BE49-F238E27FC236}">
                <a16:creationId xmlns:a16="http://schemas.microsoft.com/office/drawing/2014/main" id="{387EB1C2-9221-4D34-81FD-A42C1E3EE28D}"/>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337639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Dispersive vs. diffusive transport</a:t>
            </a:r>
          </a:p>
        </p:txBody>
      </p:sp>
      <p:sp>
        <p:nvSpPr>
          <p:cNvPr id="4" name="Inhaltsplatzhalter 3">
            <a:extLst>
              <a:ext uri="{FF2B5EF4-FFF2-40B4-BE49-F238E27FC236}">
                <a16:creationId xmlns:a16="http://schemas.microsoft.com/office/drawing/2014/main" id="{611EC594-D96D-4469-9671-7F4C544E997B}"/>
              </a:ext>
            </a:extLst>
          </p:cNvPr>
          <p:cNvSpPr>
            <a:spLocks noGrp="1"/>
          </p:cNvSpPr>
          <p:nvPr>
            <p:ph idx="1"/>
          </p:nvPr>
        </p:nvSpPr>
        <p:spPr/>
        <p:txBody>
          <a:bodyPr>
            <a:normAutofit fontScale="92500" lnSpcReduction="10000"/>
          </a:bodyPr>
          <a:lstStyle/>
          <a:p>
            <a:r>
              <a:rPr lang="en-US" sz="2600" dirty="0"/>
              <a:t>Diffusion takes place without flow.</a:t>
            </a:r>
          </a:p>
          <a:p>
            <a:endParaRPr lang="en-US" sz="2600" dirty="0"/>
          </a:p>
          <a:p>
            <a:r>
              <a:rPr lang="en-US" sz="2600" dirty="0"/>
              <a:t>Dispersion takes place only with flow. It results from local deviations of the average groundwater flow.</a:t>
            </a:r>
          </a:p>
          <a:p>
            <a:endParaRPr lang="en-US" sz="2600" dirty="0"/>
          </a:p>
          <a:p>
            <a:r>
              <a:rPr lang="en-US" sz="2600" dirty="0"/>
              <a:t>Dispersion describes the influence of the unknown small scale variations of the flow field. If it was known explicitly, advection and diffusion would be enough for the description of transport processes in groundwater.</a:t>
            </a:r>
          </a:p>
          <a:p>
            <a:endParaRPr lang="en-US" sz="2600" dirty="0"/>
          </a:p>
          <a:p>
            <a:r>
              <a:rPr lang="en-US" sz="2600" dirty="0"/>
              <a:t>Diffusion is isotropic while dispersion is always anisotropic.</a:t>
            </a:r>
          </a:p>
          <a:p>
            <a:endParaRPr lang="en-US" dirty="0"/>
          </a:p>
        </p:txBody>
      </p:sp>
      <p:sp>
        <p:nvSpPr>
          <p:cNvPr id="6" name="Datumsplatzhalter 3">
            <a:extLst>
              <a:ext uri="{FF2B5EF4-FFF2-40B4-BE49-F238E27FC236}">
                <a16:creationId xmlns:a16="http://schemas.microsoft.com/office/drawing/2014/main" id="{9A1CD01F-1ABD-4357-A1B1-2459B75A4F46}"/>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9770628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628800"/>
            <a:ext cx="6811195" cy="492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normAutofit/>
          </a:bodyPr>
          <a:lstStyle/>
          <a:p>
            <a:r>
              <a:rPr lang="en-US" dirty="0"/>
              <a:t>Scale dependence of longitudinal dispersivity</a:t>
            </a:r>
          </a:p>
        </p:txBody>
      </p:sp>
      <p:sp>
        <p:nvSpPr>
          <p:cNvPr id="4" name="Textfeld 3"/>
          <p:cNvSpPr txBox="1"/>
          <p:nvPr/>
        </p:nvSpPr>
        <p:spPr>
          <a:xfrm>
            <a:off x="6504686" y="4572000"/>
            <a:ext cx="1752600" cy="461665"/>
          </a:xfrm>
          <a:prstGeom prst="rect">
            <a:avLst/>
          </a:prstGeom>
          <a:noFill/>
        </p:spPr>
        <p:txBody>
          <a:bodyPr wrap="square" rtlCol="0">
            <a:spAutoFit/>
          </a:bodyPr>
          <a:lstStyle/>
          <a:p>
            <a:r>
              <a:rPr lang="en-US" sz="2400" cap="small" dirty="0" err="1">
                <a:solidFill>
                  <a:prstClr val="black"/>
                </a:solidFill>
              </a:rPr>
              <a:t>Beims</a:t>
            </a:r>
            <a:r>
              <a:rPr lang="en-US" sz="2400" dirty="0">
                <a:solidFill>
                  <a:prstClr val="black"/>
                </a:solidFill>
              </a:rPr>
              <a:t> (1983) </a:t>
            </a:r>
          </a:p>
        </p:txBody>
      </p:sp>
      <p:sp>
        <p:nvSpPr>
          <p:cNvPr id="7" name="Datumsplatzhalter 3">
            <a:extLst>
              <a:ext uri="{FF2B5EF4-FFF2-40B4-BE49-F238E27FC236}">
                <a16:creationId xmlns:a16="http://schemas.microsoft.com/office/drawing/2014/main" id="{4C8EAEC0-A2DC-40D5-80F9-501223AE0C2E}"/>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260914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Scale dependence of longitudinal dispersivity</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89725"/>
            <a:ext cx="5380992" cy="504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feld 3"/>
          <p:cNvSpPr txBox="1"/>
          <p:nvPr/>
        </p:nvSpPr>
        <p:spPr>
          <a:xfrm>
            <a:off x="6441166" y="1844824"/>
            <a:ext cx="2632364" cy="461665"/>
          </a:xfrm>
          <a:prstGeom prst="rect">
            <a:avLst/>
          </a:prstGeom>
          <a:noFill/>
        </p:spPr>
        <p:txBody>
          <a:bodyPr wrap="square" rtlCol="0">
            <a:spAutoFit/>
          </a:bodyPr>
          <a:lstStyle/>
          <a:p>
            <a:r>
              <a:rPr lang="en-US" sz="2400" cap="small" dirty="0" err="1">
                <a:solidFill>
                  <a:prstClr val="black"/>
                </a:solidFill>
              </a:rPr>
              <a:t>Gelhar</a:t>
            </a:r>
            <a:r>
              <a:rPr lang="en-US" sz="2400" cap="small" dirty="0">
                <a:solidFill>
                  <a:prstClr val="black"/>
                </a:solidFill>
              </a:rPr>
              <a:t> et al. (</a:t>
            </a:r>
            <a:r>
              <a:rPr lang="en-US" sz="2400" dirty="0">
                <a:solidFill>
                  <a:prstClr val="black"/>
                </a:solidFill>
              </a:rPr>
              <a:t>1985) </a:t>
            </a:r>
          </a:p>
        </p:txBody>
      </p:sp>
      <p:sp>
        <p:nvSpPr>
          <p:cNvPr id="7" name="Datumsplatzhalter 3">
            <a:extLst>
              <a:ext uri="{FF2B5EF4-FFF2-40B4-BE49-F238E27FC236}">
                <a16:creationId xmlns:a16="http://schemas.microsoft.com/office/drawing/2014/main" id="{7EEE02E7-6D3E-4569-AA3B-2D6823814068}"/>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4691106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Scale dependence of transverse dispersivity</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7391" b="47703"/>
          <a:stretch/>
        </p:blipFill>
        <p:spPr bwMode="auto">
          <a:xfrm>
            <a:off x="82241" y="1968725"/>
            <a:ext cx="4468092" cy="4649810"/>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572" t="54891" r="3806"/>
          <a:stretch/>
        </p:blipFill>
        <p:spPr bwMode="auto">
          <a:xfrm>
            <a:off x="4329627" y="2246676"/>
            <a:ext cx="4788963" cy="387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hteck 2"/>
          <p:cNvSpPr/>
          <p:nvPr/>
        </p:nvSpPr>
        <p:spPr>
          <a:xfrm>
            <a:off x="154762" y="1785011"/>
            <a:ext cx="4413645" cy="461665"/>
          </a:xfrm>
          <a:prstGeom prst="rect">
            <a:avLst/>
          </a:prstGeom>
        </p:spPr>
        <p:txBody>
          <a:bodyPr wrap="square">
            <a:spAutoFit/>
          </a:bodyPr>
          <a:lstStyle/>
          <a:p>
            <a:r>
              <a:rPr lang="en-US" sz="2400" dirty="0"/>
              <a:t>Horizontal transverse dispersivity</a:t>
            </a:r>
          </a:p>
        </p:txBody>
      </p:sp>
      <p:sp>
        <p:nvSpPr>
          <p:cNvPr id="4" name="Rechteck 3"/>
          <p:cNvSpPr/>
          <p:nvPr/>
        </p:nvSpPr>
        <p:spPr>
          <a:xfrm>
            <a:off x="4906582" y="1801618"/>
            <a:ext cx="4082656" cy="461665"/>
          </a:xfrm>
          <a:prstGeom prst="rect">
            <a:avLst/>
          </a:prstGeom>
        </p:spPr>
        <p:txBody>
          <a:bodyPr wrap="none">
            <a:spAutoFit/>
          </a:bodyPr>
          <a:lstStyle/>
          <a:p>
            <a:pPr lvl="0"/>
            <a:r>
              <a:rPr lang="en-US" sz="2400" dirty="0"/>
              <a:t>Vertical transverse dispersivity</a:t>
            </a:r>
          </a:p>
        </p:txBody>
      </p:sp>
      <p:sp>
        <p:nvSpPr>
          <p:cNvPr id="9" name="Datumsplatzhalter 3">
            <a:extLst>
              <a:ext uri="{FF2B5EF4-FFF2-40B4-BE49-F238E27FC236}">
                <a16:creationId xmlns:a16="http://schemas.microsoft.com/office/drawing/2014/main" id="{E61237F7-1C6A-496D-856C-FF7765C593B0}"/>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0931310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How can we explain the scale effect of dispersion?</a:t>
            </a:r>
          </a:p>
        </p:txBody>
      </p:sp>
      <p:sp>
        <p:nvSpPr>
          <p:cNvPr id="4" name="Inhaltsplatzhalter 3">
            <a:extLst>
              <a:ext uri="{FF2B5EF4-FFF2-40B4-BE49-F238E27FC236}">
                <a16:creationId xmlns:a16="http://schemas.microsoft.com/office/drawing/2014/main" id="{62FBC45B-9012-4178-AAF9-F2F418942AD0}"/>
              </a:ext>
            </a:extLst>
          </p:cNvPr>
          <p:cNvSpPr>
            <a:spLocks noGrp="1"/>
          </p:cNvSpPr>
          <p:nvPr>
            <p:ph idx="1"/>
          </p:nvPr>
        </p:nvSpPr>
        <p:spPr/>
        <p:txBody>
          <a:bodyPr>
            <a:normAutofit/>
          </a:bodyPr>
          <a:lstStyle/>
          <a:p>
            <a:r>
              <a:rPr lang="en-US" sz="2400" dirty="0"/>
              <a:t>At small scale (lab scale) dispersion due to diffusion, pore size distribution and pore size geometry.</a:t>
            </a:r>
          </a:p>
          <a:p>
            <a:endParaRPr lang="en-US" sz="2400" dirty="0"/>
          </a:p>
          <a:p>
            <a:r>
              <a:rPr lang="en-US" sz="2400" dirty="0"/>
              <a:t>Tortuosity and microscopic variations within a pore and between pores. </a:t>
            </a:r>
          </a:p>
          <a:p>
            <a:endParaRPr lang="en-US" sz="2400" dirty="0"/>
          </a:p>
          <a:p>
            <a:r>
              <a:rPr lang="en-US" sz="2400" dirty="0"/>
              <a:t>At field scale dispersion due to variations in stratigraphy, lithology, and permeability.</a:t>
            </a:r>
          </a:p>
          <a:p>
            <a:endParaRPr lang="en-US" sz="2400" dirty="0"/>
          </a:p>
          <a:p>
            <a:r>
              <a:rPr lang="en-US" sz="2400" dirty="0"/>
              <a:t>Heterogeneity in K and </a:t>
            </a:r>
            <a:r>
              <a:rPr lang="en-US" sz="2400" dirty="0" err="1"/>
              <a:t>n</a:t>
            </a:r>
            <a:r>
              <a:rPr lang="en-US" sz="2400" baseline="-25000" dirty="0" err="1"/>
              <a:t>f</a:t>
            </a:r>
            <a:endParaRPr lang="en-US" sz="2400" baseline="-25000" dirty="0"/>
          </a:p>
          <a:p>
            <a:endParaRPr lang="en-US" dirty="0"/>
          </a:p>
        </p:txBody>
      </p:sp>
      <p:sp>
        <p:nvSpPr>
          <p:cNvPr id="6" name="Datumsplatzhalter 3">
            <a:extLst>
              <a:ext uri="{FF2B5EF4-FFF2-40B4-BE49-F238E27FC236}">
                <a16:creationId xmlns:a16="http://schemas.microsoft.com/office/drawing/2014/main" id="{75FA1442-5A02-49E5-8E68-2601C002706B}"/>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7079531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Scale dependence of longitudinal dispersivity</a:t>
            </a:r>
          </a:p>
        </p:txBody>
      </p:sp>
      <p:sp>
        <p:nvSpPr>
          <p:cNvPr id="4" name="Inhaltsplatzhalter 3">
            <a:extLst>
              <a:ext uri="{FF2B5EF4-FFF2-40B4-BE49-F238E27FC236}">
                <a16:creationId xmlns:a16="http://schemas.microsoft.com/office/drawing/2014/main" id="{D0B9BE4A-8F0F-4357-B751-815DBDA71975}"/>
              </a:ext>
            </a:extLst>
          </p:cNvPr>
          <p:cNvSpPr>
            <a:spLocks noGrp="1"/>
          </p:cNvSpPr>
          <p:nvPr>
            <p:ph idx="1"/>
          </p:nvPr>
        </p:nvSpPr>
        <p:spPr/>
        <p:txBody>
          <a:bodyPr/>
          <a:lstStyle/>
          <a:p>
            <a:r>
              <a:rPr lang="en-US" sz="2400" dirty="0"/>
              <a:t>α</a:t>
            </a:r>
            <a:r>
              <a:rPr lang="en-US" sz="2400" baseline="-25000" dirty="0"/>
              <a:t>L</a:t>
            </a:r>
            <a:r>
              <a:rPr lang="en-US" sz="2400" dirty="0"/>
              <a:t> is a measure of the heterogeneity and correlation length of a porous medium</a:t>
            </a:r>
          </a:p>
          <a:p>
            <a:endParaRPr lang="en-US" sz="2400" dirty="0"/>
          </a:p>
          <a:p>
            <a:r>
              <a:rPr lang="en-US" sz="2400" dirty="0"/>
              <a:t>α</a:t>
            </a:r>
            <a:r>
              <a:rPr lang="en-US" sz="2400" baseline="-25000" dirty="0"/>
              <a:t>L</a:t>
            </a:r>
            <a:r>
              <a:rPr lang="en-US" sz="2400" dirty="0"/>
              <a:t> &gt;&gt; α</a:t>
            </a:r>
            <a:r>
              <a:rPr lang="en-US" sz="2400" baseline="-25000" dirty="0"/>
              <a:t>T</a:t>
            </a:r>
          </a:p>
          <a:p>
            <a:endParaRPr lang="en-US" sz="2400" dirty="0"/>
          </a:p>
          <a:p>
            <a:r>
              <a:rPr lang="en-US" sz="2400" dirty="0"/>
              <a:t>Laboratory experiments:	α</a:t>
            </a:r>
            <a:r>
              <a:rPr lang="en-US" sz="2400" baseline="-25000" dirty="0"/>
              <a:t>T</a:t>
            </a:r>
            <a:r>
              <a:rPr lang="en-US" sz="2400" dirty="0"/>
              <a:t>/α</a:t>
            </a:r>
            <a:r>
              <a:rPr lang="en-US" sz="2400" baseline="-25000" dirty="0"/>
              <a:t>L</a:t>
            </a:r>
            <a:r>
              <a:rPr lang="en-US" sz="2400" dirty="0"/>
              <a:t> ≈ 0.1</a:t>
            </a:r>
          </a:p>
          <a:p>
            <a:endParaRPr lang="en-US" sz="2400" dirty="0"/>
          </a:p>
          <a:p>
            <a:r>
              <a:rPr lang="en-US" sz="2400" dirty="0"/>
              <a:t>Field studies:		α</a:t>
            </a:r>
            <a:r>
              <a:rPr lang="en-US" sz="2400" baseline="-25000" dirty="0"/>
              <a:t>T</a:t>
            </a:r>
            <a:r>
              <a:rPr lang="en-US" sz="2400" dirty="0"/>
              <a:t>/α</a:t>
            </a:r>
            <a:r>
              <a:rPr lang="en-US" sz="2400" baseline="-25000" dirty="0"/>
              <a:t>L </a:t>
            </a:r>
            <a:r>
              <a:rPr lang="en-US" sz="2400" dirty="0"/>
              <a:t>from 0.001 to 0.3</a:t>
            </a:r>
            <a:endParaRPr lang="en-US" dirty="0"/>
          </a:p>
        </p:txBody>
      </p:sp>
      <p:sp>
        <p:nvSpPr>
          <p:cNvPr id="6" name="Datumsplatzhalter 3">
            <a:extLst>
              <a:ext uri="{FF2B5EF4-FFF2-40B4-BE49-F238E27FC236}">
                <a16:creationId xmlns:a16="http://schemas.microsoft.com/office/drawing/2014/main" id="{7F514AA8-FCF9-4DBC-AF53-A3CFDF07F31D}"/>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155958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Transport fluxes</a:t>
            </a:r>
          </a:p>
        </p:txBody>
      </p:sp>
      <p:graphicFrame>
        <p:nvGraphicFramePr>
          <p:cNvPr id="18436" name="Object 4"/>
          <p:cNvGraphicFramePr>
            <a:graphicFrameLocks noChangeAspect="1"/>
          </p:cNvGraphicFramePr>
          <p:nvPr>
            <p:extLst>
              <p:ext uri="{D42A27DB-BD31-4B8C-83A1-F6EECF244321}">
                <p14:modId xmlns:p14="http://schemas.microsoft.com/office/powerpoint/2010/main" val="1565111868"/>
              </p:ext>
            </p:extLst>
          </p:nvPr>
        </p:nvGraphicFramePr>
        <p:xfrm>
          <a:off x="2314575" y="2451001"/>
          <a:ext cx="1314450" cy="514350"/>
        </p:xfrm>
        <a:graphic>
          <a:graphicData uri="http://schemas.openxmlformats.org/presentationml/2006/ole">
            <mc:AlternateContent xmlns:mc="http://schemas.openxmlformats.org/markup-compatibility/2006">
              <mc:Choice xmlns:v="urn:schemas-microsoft-com:vml" Requires="v">
                <p:oleObj spid="_x0000_s2114" name="Formel" r:id="rId3" imgW="583920" imgH="228600" progId="Equation.3">
                  <p:embed/>
                </p:oleObj>
              </mc:Choice>
              <mc:Fallback>
                <p:oleObj name="Formel" r:id="rId3" imgW="583920" imgH="228600" progId="Equation.3">
                  <p:embed/>
                  <p:pic>
                    <p:nvPicPr>
                      <p:cNvPr id="18436" name="Object 4"/>
                      <p:cNvPicPr>
                        <a:picLocks noChangeAspect="1" noChangeArrowheads="1"/>
                      </p:cNvPicPr>
                      <p:nvPr/>
                    </p:nvPicPr>
                    <p:blipFill>
                      <a:blip r:embed="rId4"/>
                      <a:srcRect/>
                      <a:stretch>
                        <a:fillRect/>
                      </a:stretch>
                    </p:blipFill>
                    <p:spPr bwMode="auto">
                      <a:xfrm>
                        <a:off x="2314575" y="2451001"/>
                        <a:ext cx="1314450"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7" name="Object 5"/>
          <p:cNvGraphicFramePr>
            <a:graphicFrameLocks noChangeAspect="1"/>
          </p:cNvGraphicFramePr>
          <p:nvPr>
            <p:extLst>
              <p:ext uri="{D42A27DB-BD31-4B8C-83A1-F6EECF244321}">
                <p14:modId xmlns:p14="http://schemas.microsoft.com/office/powerpoint/2010/main" val="4156171937"/>
              </p:ext>
            </p:extLst>
          </p:nvPr>
        </p:nvGraphicFramePr>
        <p:xfrm>
          <a:off x="2243138" y="3503514"/>
          <a:ext cx="2228850" cy="542925"/>
        </p:xfrm>
        <a:graphic>
          <a:graphicData uri="http://schemas.openxmlformats.org/presentationml/2006/ole">
            <mc:AlternateContent xmlns:mc="http://schemas.openxmlformats.org/markup-compatibility/2006">
              <mc:Choice xmlns:v="urn:schemas-microsoft-com:vml" Requires="v">
                <p:oleObj spid="_x0000_s2115" name="Formel" r:id="rId5" imgW="990360" imgH="241200" progId="Equation.3">
                  <p:embed/>
                </p:oleObj>
              </mc:Choice>
              <mc:Fallback>
                <p:oleObj name="Formel" r:id="rId5" imgW="990360" imgH="241200" progId="Equation.3">
                  <p:embed/>
                  <p:pic>
                    <p:nvPicPr>
                      <p:cNvPr id="18437" name="Object 5"/>
                      <p:cNvPicPr>
                        <a:picLocks noChangeAspect="1" noChangeArrowheads="1"/>
                      </p:cNvPicPr>
                      <p:nvPr/>
                    </p:nvPicPr>
                    <p:blipFill>
                      <a:blip r:embed="rId6"/>
                      <a:srcRect/>
                      <a:stretch>
                        <a:fillRect/>
                      </a:stretch>
                    </p:blipFill>
                    <p:spPr bwMode="auto">
                      <a:xfrm>
                        <a:off x="2243138" y="3503514"/>
                        <a:ext cx="2228850" cy="54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38" name="Object 6"/>
          <p:cNvGraphicFramePr>
            <a:graphicFrameLocks noChangeAspect="1"/>
          </p:cNvGraphicFramePr>
          <p:nvPr>
            <p:extLst>
              <p:ext uri="{D42A27DB-BD31-4B8C-83A1-F6EECF244321}">
                <p14:modId xmlns:p14="http://schemas.microsoft.com/office/powerpoint/2010/main" val="4189414620"/>
              </p:ext>
            </p:extLst>
          </p:nvPr>
        </p:nvGraphicFramePr>
        <p:xfrm>
          <a:off x="2290763" y="4679851"/>
          <a:ext cx="2171700" cy="542925"/>
        </p:xfrm>
        <a:graphic>
          <a:graphicData uri="http://schemas.openxmlformats.org/presentationml/2006/ole">
            <mc:AlternateContent xmlns:mc="http://schemas.openxmlformats.org/markup-compatibility/2006">
              <mc:Choice xmlns:v="urn:schemas-microsoft-com:vml" Requires="v">
                <p:oleObj spid="_x0000_s2116" name="Formel" r:id="rId7" imgW="965160" imgH="241200" progId="Equation.3">
                  <p:embed/>
                </p:oleObj>
              </mc:Choice>
              <mc:Fallback>
                <p:oleObj name="Formel" r:id="rId7" imgW="965160" imgH="241200" progId="Equation.3">
                  <p:embed/>
                  <p:pic>
                    <p:nvPicPr>
                      <p:cNvPr id="18438" name="Object 6"/>
                      <p:cNvPicPr>
                        <a:picLocks noChangeAspect="1" noChangeArrowheads="1"/>
                      </p:cNvPicPr>
                      <p:nvPr/>
                    </p:nvPicPr>
                    <p:blipFill>
                      <a:blip r:embed="rId8"/>
                      <a:srcRect/>
                      <a:stretch>
                        <a:fillRect/>
                      </a:stretch>
                    </p:blipFill>
                    <p:spPr bwMode="auto">
                      <a:xfrm>
                        <a:off x="2290763" y="4679851"/>
                        <a:ext cx="2171700" cy="542925"/>
                      </a:xfrm>
                      <a:prstGeom prst="rect">
                        <a:avLst/>
                      </a:prstGeom>
                      <a:noFill/>
                      <a:ln>
                        <a:noFill/>
                      </a:ln>
                      <a:effectLst/>
                    </p:spPr>
                  </p:pic>
                </p:oleObj>
              </mc:Fallback>
            </mc:AlternateContent>
          </a:graphicData>
        </a:graphic>
      </p:graphicFrame>
      <p:graphicFrame>
        <p:nvGraphicFramePr>
          <p:cNvPr id="18439" name="Object 7"/>
          <p:cNvGraphicFramePr>
            <a:graphicFrameLocks noChangeAspect="1"/>
          </p:cNvGraphicFramePr>
          <p:nvPr>
            <p:extLst>
              <p:ext uri="{D42A27DB-BD31-4B8C-83A1-F6EECF244321}">
                <p14:modId xmlns:p14="http://schemas.microsoft.com/office/powerpoint/2010/main" val="1445750649"/>
              </p:ext>
            </p:extLst>
          </p:nvPr>
        </p:nvGraphicFramePr>
        <p:xfrm>
          <a:off x="2333625" y="5733256"/>
          <a:ext cx="3000375" cy="571500"/>
        </p:xfrm>
        <a:graphic>
          <a:graphicData uri="http://schemas.openxmlformats.org/presentationml/2006/ole">
            <mc:AlternateContent xmlns:mc="http://schemas.openxmlformats.org/markup-compatibility/2006">
              <mc:Choice xmlns:v="urn:schemas-microsoft-com:vml" Requires="v">
                <p:oleObj spid="_x0000_s2117" name="Equation" r:id="rId9" imgW="1333440" imgH="253800" progId="Equation.3">
                  <p:embed/>
                </p:oleObj>
              </mc:Choice>
              <mc:Fallback>
                <p:oleObj name="Equation" r:id="rId9" imgW="1333440" imgH="253800" progId="Equation.3">
                  <p:embed/>
                  <p:pic>
                    <p:nvPicPr>
                      <p:cNvPr id="1843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3625" y="5733256"/>
                        <a:ext cx="3000375" cy="571500"/>
                      </a:xfrm>
                      <a:prstGeom prst="rect">
                        <a:avLst/>
                      </a:prstGeom>
                      <a:noFill/>
                      <a:ln>
                        <a:noFill/>
                      </a:ln>
                      <a:effectLst/>
                      <a:extLst/>
                    </p:spPr>
                  </p:pic>
                </p:oleObj>
              </mc:Fallback>
            </mc:AlternateContent>
          </a:graphicData>
        </a:graphic>
      </p:graphicFrame>
      <p:sp>
        <p:nvSpPr>
          <p:cNvPr id="18444" name="Line 12"/>
          <p:cNvSpPr>
            <a:spLocks noChangeShapeType="1"/>
          </p:cNvSpPr>
          <p:nvPr/>
        </p:nvSpPr>
        <p:spPr bwMode="auto">
          <a:xfrm flipV="1">
            <a:off x="4800600" y="2245420"/>
            <a:ext cx="1274618" cy="554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8445" name="Line 13"/>
          <p:cNvSpPr>
            <a:spLocks noChangeShapeType="1"/>
          </p:cNvSpPr>
          <p:nvPr/>
        </p:nvSpPr>
        <p:spPr bwMode="auto">
          <a:xfrm>
            <a:off x="4800600" y="4994176"/>
            <a:ext cx="114300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8446" name="Line 14"/>
          <p:cNvSpPr>
            <a:spLocks noChangeShapeType="1"/>
          </p:cNvSpPr>
          <p:nvPr/>
        </p:nvSpPr>
        <p:spPr bwMode="auto">
          <a:xfrm>
            <a:off x="4800600" y="3774976"/>
            <a:ext cx="1066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pic>
        <p:nvPicPr>
          <p:cNvPr id="18447" name="Picture 15" descr="Advection"/>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6000" y="1412776"/>
            <a:ext cx="2895600" cy="1665288"/>
          </a:xfrm>
          <a:prstGeom prst="rect">
            <a:avLst/>
          </a:prstGeom>
          <a:noFill/>
          <a:extLst>
            <a:ext uri="{909E8E84-426E-40DD-AFC4-6F175D3DCCD1}">
              <a14:hiddenFill xmlns:a14="http://schemas.microsoft.com/office/drawing/2010/main">
                <a:solidFill>
                  <a:srgbClr val="FFFFFF"/>
                </a:solidFill>
              </a14:hiddenFill>
            </a:ext>
          </a:extLst>
        </p:spPr>
      </p:pic>
      <p:pic>
        <p:nvPicPr>
          <p:cNvPr id="18448" name="Picture 16" descr="Diffusion-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0" y="3078064"/>
            <a:ext cx="2667000"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8449" name="Picture 17" descr="Dispersion"/>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96000" y="4627968"/>
            <a:ext cx="2514600" cy="1941513"/>
          </a:xfrm>
          <a:prstGeom prst="rect">
            <a:avLst/>
          </a:prstGeom>
          <a:noFill/>
          <a:extLst>
            <a:ext uri="{909E8E84-426E-40DD-AFC4-6F175D3DCCD1}">
              <a14:hiddenFill xmlns:a14="http://schemas.microsoft.com/office/drawing/2010/main">
                <a:solidFill>
                  <a:srgbClr val="FFFFFF"/>
                </a:solidFill>
              </a14:hiddenFill>
            </a:ext>
          </a:extLst>
        </p:spPr>
      </p:pic>
      <p:sp>
        <p:nvSpPr>
          <p:cNvPr id="18451" name="Text Box 19"/>
          <p:cNvSpPr txBox="1">
            <a:spLocks noChangeArrowheads="1"/>
          </p:cNvSpPr>
          <p:nvPr/>
        </p:nvSpPr>
        <p:spPr bwMode="auto">
          <a:xfrm>
            <a:off x="251520" y="1412776"/>
            <a:ext cx="2819400"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2400" dirty="0"/>
          </a:p>
          <a:p>
            <a:pPr>
              <a:spcBef>
                <a:spcPct val="50000"/>
              </a:spcBef>
            </a:pPr>
            <a:r>
              <a:rPr lang="en-US" sz="2400" dirty="0"/>
              <a:t>Flux by:</a:t>
            </a:r>
          </a:p>
          <a:p>
            <a:pPr marL="342900" indent="-342900">
              <a:spcBef>
                <a:spcPct val="50000"/>
              </a:spcBef>
              <a:buFont typeface="Arial" pitchFamily="34" charset="0"/>
              <a:buChar char="•"/>
            </a:pPr>
            <a:r>
              <a:rPr lang="en-US" sz="2400" dirty="0"/>
              <a:t>   Advection:</a:t>
            </a:r>
          </a:p>
          <a:p>
            <a:pPr>
              <a:spcBef>
                <a:spcPct val="50000"/>
              </a:spcBef>
            </a:pPr>
            <a:r>
              <a:rPr lang="en-US" sz="2400" dirty="0"/>
              <a:t>	</a:t>
            </a:r>
          </a:p>
          <a:p>
            <a:pPr marL="342900" indent="-342900">
              <a:spcBef>
                <a:spcPct val="50000"/>
              </a:spcBef>
              <a:buFont typeface="Arial" pitchFamily="34" charset="0"/>
              <a:buChar char="•"/>
            </a:pPr>
            <a:r>
              <a:rPr lang="en-US" sz="2400" dirty="0"/>
              <a:t>   Diffusion:</a:t>
            </a:r>
          </a:p>
          <a:p>
            <a:pPr>
              <a:spcBef>
                <a:spcPct val="50000"/>
              </a:spcBef>
            </a:pPr>
            <a:r>
              <a:rPr lang="en-US" sz="2400" dirty="0"/>
              <a:t>	</a:t>
            </a:r>
          </a:p>
          <a:p>
            <a:pPr marL="342900" indent="-342900">
              <a:spcBef>
                <a:spcPct val="50000"/>
              </a:spcBef>
              <a:buFont typeface="Arial" pitchFamily="34" charset="0"/>
              <a:buChar char="•"/>
            </a:pPr>
            <a:r>
              <a:rPr lang="en-US" sz="2400" dirty="0"/>
              <a:t>   Dispersion:</a:t>
            </a:r>
          </a:p>
          <a:p>
            <a:pPr>
              <a:spcBef>
                <a:spcPct val="50000"/>
              </a:spcBef>
            </a:pPr>
            <a:endParaRPr lang="en-US" sz="2400" dirty="0"/>
          </a:p>
          <a:p>
            <a:pPr>
              <a:spcBef>
                <a:spcPct val="50000"/>
              </a:spcBef>
            </a:pPr>
            <a:r>
              <a:rPr lang="en-US" sz="2400" dirty="0"/>
              <a:t>Total flux:</a:t>
            </a:r>
          </a:p>
        </p:txBody>
      </p:sp>
      <p:sp>
        <p:nvSpPr>
          <p:cNvPr id="17" name="Datumsplatzhalter 3">
            <a:extLst>
              <a:ext uri="{FF2B5EF4-FFF2-40B4-BE49-F238E27FC236}">
                <a16:creationId xmlns:a16="http://schemas.microsoft.com/office/drawing/2014/main" id="{CEBA0069-ADCC-4F1E-A536-A5FFC7B676A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814632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a:t>Example</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
        <p:nvSpPr>
          <p:cNvPr id="9" name="Inhaltsplatzhalter 8">
            <a:extLst>
              <a:ext uri="{FF2B5EF4-FFF2-40B4-BE49-F238E27FC236}">
                <a16:creationId xmlns:a16="http://schemas.microsoft.com/office/drawing/2014/main" id="{ACF76522-6146-48BC-AB57-9064167E58A3}"/>
              </a:ext>
            </a:extLst>
          </p:cNvPr>
          <p:cNvSpPr txBox="1">
            <a:spLocks noGrp="1"/>
          </p:cNvSpPr>
          <p:nvPr>
            <p:ph idx="1"/>
          </p:nvPr>
        </p:nvSpPr>
        <p:spPr>
          <a:xfrm>
            <a:off x="457200" y="1600200"/>
            <a:ext cx="8229600" cy="2234458"/>
          </a:xfrm>
          <a:prstGeom prst="rect">
            <a:avLst/>
          </a:prstGeom>
          <a:noFill/>
        </p:spPr>
        <p:txBody>
          <a:bodyPr wrap="square" rtlCol="0">
            <a:spAutoFit/>
          </a:bodyPr>
          <a:lstStyle/>
          <a:p>
            <a:r>
              <a:rPr lang="en-US" sz="2400" dirty="0">
                <a:solidFill>
                  <a:prstClr val="black"/>
                </a:solidFill>
              </a:rPr>
              <a:t>Example for the calculation of diffusion time:</a:t>
            </a:r>
          </a:p>
          <a:p>
            <a:pPr lvl="1"/>
            <a:r>
              <a:rPr lang="en-US" dirty="0">
                <a:solidFill>
                  <a:prstClr val="black"/>
                </a:solidFill>
              </a:rPr>
              <a:t>Given: Distance L = 1 m, Diffusion coefficient </a:t>
            </a:r>
            <a:br>
              <a:rPr lang="en-US" dirty="0">
                <a:solidFill>
                  <a:prstClr val="black"/>
                </a:solidFill>
              </a:rPr>
            </a:br>
            <a:r>
              <a:rPr lang="en-US" dirty="0">
                <a:solidFill>
                  <a:prstClr val="black"/>
                </a:solidFill>
              </a:rPr>
              <a:t>D = 1∙ 10</a:t>
            </a:r>
            <a:r>
              <a:rPr lang="en-US" baseline="30000" dirty="0">
                <a:solidFill>
                  <a:prstClr val="black"/>
                </a:solidFill>
              </a:rPr>
              <a:t>-9</a:t>
            </a:r>
            <a:r>
              <a:rPr lang="en-US" dirty="0">
                <a:solidFill>
                  <a:prstClr val="black"/>
                </a:solidFill>
              </a:rPr>
              <a:t> m</a:t>
            </a:r>
            <a:r>
              <a:rPr lang="en-US" baseline="30000" dirty="0">
                <a:solidFill>
                  <a:prstClr val="black"/>
                </a:solidFill>
              </a:rPr>
              <a:t>2</a:t>
            </a:r>
            <a:r>
              <a:rPr lang="en-US" dirty="0">
                <a:solidFill>
                  <a:prstClr val="black"/>
                </a:solidFill>
              </a:rPr>
              <a:t>/s</a:t>
            </a:r>
          </a:p>
          <a:p>
            <a:pPr lvl="1"/>
            <a:r>
              <a:rPr lang="en-US" dirty="0">
                <a:solidFill>
                  <a:prstClr val="black"/>
                </a:solidFill>
              </a:rPr>
              <a:t>Wanted: Diffusion time</a:t>
            </a:r>
          </a:p>
          <a:p>
            <a:endParaRPr lang="de-DE" i="1" dirty="0">
              <a:solidFill>
                <a:prstClr val="black"/>
              </a:solidFill>
              <a:ea typeface="Cambria Math" pitchFamily="18" charset="0"/>
            </a:endParaRPr>
          </a:p>
        </p:txBody>
      </p:sp>
      <mc:AlternateContent xmlns:mc="http://schemas.openxmlformats.org/markup-compatibility/2006" xmlns:a14="http://schemas.microsoft.com/office/drawing/2010/main">
        <mc:Choice Requires="a14">
          <p:sp>
            <p:nvSpPr>
              <p:cNvPr id="7" name="Textfeld 6">
                <a:extLst>
                  <a:ext uri="{FF2B5EF4-FFF2-40B4-BE49-F238E27FC236}">
                    <a16:creationId xmlns:a16="http://schemas.microsoft.com/office/drawing/2014/main" id="{B491A04D-E711-423E-99C3-96DC975FE1DD}"/>
                  </a:ext>
                </a:extLst>
              </p:cNvPr>
              <p:cNvSpPr txBox="1"/>
              <p:nvPr/>
            </p:nvSpPr>
            <p:spPr>
              <a:xfrm>
                <a:off x="899592" y="3567790"/>
                <a:ext cx="8991600" cy="764568"/>
              </a:xfrm>
              <a:prstGeom prst="rect">
                <a:avLst/>
              </a:prstGeom>
              <a:noFill/>
            </p:spPr>
            <p:txBody>
              <a:bodyPr wrap="square" rtlCol="0">
                <a:spAutoFit/>
              </a:bodyPr>
              <a:lstStyle/>
              <a:p>
                <a:r>
                  <a:rPr lang="en-US" sz="2800" dirty="0">
                    <a:solidFill>
                      <a:prstClr val="black"/>
                    </a:solidFill>
                    <a:latin typeface="Cambria Math" pitchFamily="18" charset="0"/>
                    <a:ea typeface="Cambria Math" pitchFamily="18" charset="0"/>
                  </a:rPr>
                  <a:t>t = </a:t>
                </a:r>
                <a14:m>
                  <m:oMath xmlns:m="http://schemas.openxmlformats.org/officeDocument/2006/math">
                    <m:f>
                      <m:fPr>
                        <m:ctrlPr>
                          <a:rPr lang="en-US" sz="2800" i="1" smtClean="0">
                            <a:solidFill>
                              <a:prstClr val="black"/>
                            </a:solidFill>
                            <a:latin typeface="Cambria Math" panose="02040503050406030204" pitchFamily="18" charset="0"/>
                            <a:ea typeface="Cambria Math" pitchFamily="18" charset="0"/>
                          </a:rPr>
                        </m:ctrlPr>
                      </m:fPr>
                      <m:num>
                        <m:sSup>
                          <m:sSupPr>
                            <m:ctrlPr>
                              <a:rPr lang="en-US" sz="2800" i="1" smtClean="0">
                                <a:solidFill>
                                  <a:prstClr val="black"/>
                                </a:solidFill>
                                <a:latin typeface="Cambria Math" panose="02040503050406030204" pitchFamily="18" charset="0"/>
                                <a:ea typeface="Cambria Math" pitchFamily="18" charset="0"/>
                              </a:rPr>
                            </m:ctrlPr>
                          </m:sSupPr>
                          <m:e>
                            <m:r>
                              <a:rPr lang="en-US" sz="2800" i="1" smtClean="0">
                                <a:solidFill>
                                  <a:prstClr val="black"/>
                                </a:solidFill>
                                <a:latin typeface="Cambria Math" panose="02040503050406030204" pitchFamily="18" charset="0"/>
                                <a:ea typeface="Cambria Math" pitchFamily="18" charset="0"/>
                              </a:rPr>
                              <m:t>𝐿</m:t>
                            </m:r>
                          </m:e>
                          <m:sup>
                            <m:r>
                              <a:rPr lang="en-US" sz="2800" i="1" smtClean="0">
                                <a:solidFill>
                                  <a:prstClr val="black"/>
                                </a:solidFill>
                                <a:latin typeface="Cambria Math" panose="02040503050406030204" pitchFamily="18" charset="0"/>
                                <a:ea typeface="Cambria Math" pitchFamily="18" charset="0"/>
                              </a:rPr>
                              <m:t>2</m:t>
                            </m:r>
                          </m:sup>
                        </m:sSup>
                      </m:num>
                      <m:den>
                        <m:r>
                          <a:rPr lang="en-US" sz="2800" i="1" smtClean="0">
                            <a:solidFill>
                              <a:prstClr val="black"/>
                            </a:solidFill>
                            <a:latin typeface="Cambria Math" panose="02040503050406030204" pitchFamily="18" charset="0"/>
                            <a:ea typeface="Cambria Math" pitchFamily="18" charset="0"/>
                          </a:rPr>
                          <m:t>𝐷</m:t>
                        </m:r>
                      </m:den>
                    </m:f>
                  </m:oMath>
                </a14:m>
                <a:r>
                  <a:rPr lang="en-US" sz="2800" dirty="0">
                    <a:solidFill>
                      <a:prstClr val="black"/>
                    </a:solidFill>
                    <a:latin typeface="Cambria Math" pitchFamily="18" charset="0"/>
                    <a:ea typeface="Cambria Math" pitchFamily="18" charset="0"/>
                  </a:rPr>
                  <a:t>  =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sSup>
                          <m:sSupPr>
                            <m:ctrlPr>
                              <a:rPr lang="en-US" sz="2800" i="1">
                                <a:solidFill>
                                  <a:prstClr val="black"/>
                                </a:solidFill>
                                <a:latin typeface="Cambria Math" panose="02040503050406030204" pitchFamily="18" charset="0"/>
                                <a:ea typeface="Cambria Math" pitchFamily="18" charset="0"/>
                              </a:rPr>
                            </m:ctrlPr>
                          </m:sSupPr>
                          <m:e>
                            <m:r>
                              <a:rPr lang="en-US" sz="2800" b="0" i="1" smtClean="0">
                                <a:solidFill>
                                  <a:prstClr val="black"/>
                                </a:solidFill>
                                <a:latin typeface="Cambria Math" panose="02040503050406030204" pitchFamily="18" charset="0"/>
                                <a:ea typeface="Cambria Math" pitchFamily="18" charset="0"/>
                              </a:rPr>
                              <m:t>1</m:t>
                            </m:r>
                          </m:e>
                          <m:sup>
                            <m:r>
                              <a:rPr lang="en-US" sz="2800" i="1">
                                <a:solidFill>
                                  <a:prstClr val="black"/>
                                </a:solidFill>
                                <a:latin typeface="Cambria Math" panose="02040503050406030204" pitchFamily="18" charset="0"/>
                                <a:ea typeface="Cambria Math" pitchFamily="18" charset="0"/>
                              </a:rPr>
                              <m:t>2</m:t>
                            </m:r>
                          </m:sup>
                        </m:sSup>
                      </m:num>
                      <m:den>
                        <m:r>
                          <a:rPr lang="en-US" sz="2800" b="0" i="1" smtClean="0">
                            <a:solidFill>
                              <a:prstClr val="black"/>
                            </a:solidFill>
                            <a:latin typeface="Cambria Math" pitchFamily="18" charset="0"/>
                            <a:ea typeface="Cambria Math" pitchFamily="18" charset="0"/>
                          </a:rPr>
                          <m:t>1∙</m:t>
                        </m:r>
                        <m:sSup>
                          <m:sSupPr>
                            <m:ctrlPr>
                              <a:rPr lang="en-US" sz="2800" b="0" i="1" smtClean="0">
                                <a:solidFill>
                                  <a:prstClr val="black"/>
                                </a:solidFill>
                                <a:latin typeface="Cambria Math" panose="02040503050406030204" pitchFamily="18" charset="0"/>
                                <a:ea typeface="Cambria Math" pitchFamily="18" charset="0"/>
                              </a:rPr>
                            </m:ctrlPr>
                          </m:sSupPr>
                          <m:e>
                            <m:r>
                              <a:rPr lang="en-US" sz="2800" b="0" i="1" smtClean="0">
                                <a:solidFill>
                                  <a:prstClr val="black"/>
                                </a:solidFill>
                                <a:latin typeface="Cambria Math" panose="02040503050406030204" pitchFamily="18" charset="0"/>
                                <a:ea typeface="Cambria Math" pitchFamily="18" charset="0"/>
                              </a:rPr>
                              <m:t>10</m:t>
                            </m:r>
                          </m:e>
                          <m:sup>
                            <m:r>
                              <a:rPr lang="en-US" sz="2800" b="0" i="1" smtClean="0">
                                <a:solidFill>
                                  <a:prstClr val="black"/>
                                </a:solidFill>
                                <a:latin typeface="Cambria Math" panose="02040503050406030204" pitchFamily="18" charset="0"/>
                                <a:ea typeface="Cambria Math" pitchFamily="18" charset="0"/>
                              </a:rPr>
                              <m:t>−9</m:t>
                            </m:r>
                          </m:sup>
                        </m:sSup>
                      </m:den>
                    </m:f>
                  </m:oMath>
                </a14:m>
                <a:r>
                  <a:rPr lang="en-US" sz="2800" dirty="0">
                    <a:solidFill>
                      <a:prstClr val="black"/>
                    </a:solidFill>
                    <a:latin typeface="Cambria Math" pitchFamily="18" charset="0"/>
                    <a:ea typeface="Cambria Math" pitchFamily="18" charset="0"/>
                  </a:rPr>
                  <a:t>  = 1∙10</a:t>
                </a:r>
                <a:r>
                  <a:rPr lang="en-US" sz="2800" baseline="30000" dirty="0">
                    <a:solidFill>
                      <a:prstClr val="black"/>
                    </a:solidFill>
                    <a:latin typeface="Cambria Math" pitchFamily="18" charset="0"/>
                    <a:ea typeface="Cambria Math" pitchFamily="18" charset="0"/>
                  </a:rPr>
                  <a:t>9</a:t>
                </a:r>
                <a:r>
                  <a:rPr lang="en-US" sz="2800" dirty="0">
                    <a:solidFill>
                      <a:prstClr val="black"/>
                    </a:solidFill>
                    <a:latin typeface="Cambria Math" pitchFamily="18" charset="0"/>
                    <a:ea typeface="Cambria Math" pitchFamily="18" charset="0"/>
                  </a:rPr>
                  <a:t> s = 31.7 years</a:t>
                </a:r>
              </a:p>
            </p:txBody>
          </p:sp>
        </mc:Choice>
        <mc:Fallback xmlns="">
          <p:sp>
            <p:nvSpPr>
              <p:cNvPr id="7" name="Textfeld 6">
                <a:extLst>
                  <a:ext uri="{FF2B5EF4-FFF2-40B4-BE49-F238E27FC236}">
                    <a16:creationId xmlns:a16="http://schemas.microsoft.com/office/drawing/2014/main" id="{B491A04D-E711-423E-99C3-96DC975FE1DD}"/>
                  </a:ext>
                </a:extLst>
              </p:cNvPr>
              <p:cNvSpPr txBox="1">
                <a:spLocks noRot="1" noChangeAspect="1" noMove="1" noResize="1" noEditPoints="1" noAdjustHandles="1" noChangeArrowheads="1" noChangeShapeType="1" noTextEdit="1"/>
              </p:cNvSpPr>
              <p:nvPr/>
            </p:nvSpPr>
            <p:spPr>
              <a:xfrm>
                <a:off x="899592" y="3567790"/>
                <a:ext cx="8991600" cy="764568"/>
              </a:xfrm>
              <a:prstGeom prst="rect">
                <a:avLst/>
              </a:prstGeom>
              <a:blipFill>
                <a:blip r:embed="rId3"/>
                <a:stretch>
                  <a:fillRect l="-1424" b="-7143"/>
                </a:stretch>
              </a:blipFill>
            </p:spPr>
            <p:txBody>
              <a:bodyPr/>
              <a:lstStyle/>
              <a:p>
                <a:r>
                  <a:rPr lang="de-DE">
                    <a:noFill/>
                  </a:rPr>
                  <a:t> </a:t>
                </a:r>
              </a:p>
            </p:txBody>
          </p:sp>
        </mc:Fallback>
      </mc:AlternateContent>
    </p:spTree>
    <p:extLst>
      <p:ext uri="{BB962C8B-B14F-4D97-AF65-F5344CB8AC3E}">
        <p14:creationId xmlns:p14="http://schemas.microsoft.com/office/powerpoint/2010/main" val="30861737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268760"/>
            <a:ext cx="4248472" cy="3060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US" dirty="0"/>
              <a:t>Transport equation</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graphicFrame>
        <p:nvGraphicFramePr>
          <p:cNvPr id="4" name="Objekt 3"/>
          <p:cNvGraphicFramePr>
            <a:graphicFrameLocks noChangeAspect="1"/>
          </p:cNvGraphicFramePr>
          <p:nvPr>
            <p:extLst>
              <p:ext uri="{D42A27DB-BD31-4B8C-83A1-F6EECF244321}">
                <p14:modId xmlns:p14="http://schemas.microsoft.com/office/powerpoint/2010/main" val="1358045692"/>
              </p:ext>
            </p:extLst>
          </p:nvPr>
        </p:nvGraphicFramePr>
        <p:xfrm>
          <a:off x="1619672" y="4181689"/>
          <a:ext cx="5381625" cy="1876425"/>
        </p:xfrm>
        <a:graphic>
          <a:graphicData uri="http://schemas.openxmlformats.org/presentationml/2006/ole">
            <mc:AlternateContent xmlns:mc="http://schemas.openxmlformats.org/markup-compatibility/2006">
              <mc:Choice xmlns:v="urn:schemas-microsoft-com:vml" Requires="v">
                <p:oleObj spid="_x0000_s3090" name="Formel" r:id="rId4" imgW="5384800" imgH="1879600" progId="Equation.3">
                  <p:embed/>
                </p:oleObj>
              </mc:Choice>
              <mc:Fallback>
                <p:oleObj name="Formel" r:id="rId4" imgW="5384800" imgH="1879600" progId="Equation.3">
                  <p:embed/>
                  <p:pic>
                    <p:nvPicPr>
                      <p:cNvPr id="4" name="Objek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4181689"/>
                        <a:ext cx="5381625" cy="1876425"/>
                      </a:xfrm>
                      <a:prstGeom prst="rect">
                        <a:avLst/>
                      </a:prstGeom>
                      <a:noFill/>
                    </p:spPr>
                  </p:pic>
                </p:oleObj>
              </mc:Fallback>
            </mc:AlternateContent>
          </a:graphicData>
        </a:graphic>
      </p:graphicFrame>
      <p:sp>
        <p:nvSpPr>
          <p:cNvPr id="6" name="Rechteck 5"/>
          <p:cNvSpPr/>
          <p:nvPr/>
        </p:nvSpPr>
        <p:spPr>
          <a:xfrm>
            <a:off x="457200" y="6027003"/>
            <a:ext cx="7155904" cy="830997"/>
          </a:xfrm>
          <a:prstGeom prst="rect">
            <a:avLst/>
          </a:prstGeom>
          <a:solidFill>
            <a:schemeClr val="bg1"/>
          </a:solidFill>
        </p:spPr>
        <p:txBody>
          <a:bodyPr wrap="square">
            <a:spAutoFit/>
          </a:bodyPr>
          <a:lstStyle/>
          <a:p>
            <a:r>
              <a:rPr lang="en-US" sz="1600" dirty="0"/>
              <a:t>Temporal change in conc.       Advection             Diffusion            Dispersion     Sources                                                                                                  						                and</a:t>
            </a:r>
          </a:p>
          <a:p>
            <a:r>
              <a:rPr lang="en-US" sz="1600" dirty="0"/>
              <a:t>						                sinks</a:t>
            </a:r>
          </a:p>
        </p:txBody>
      </p:sp>
      <p:sp>
        <p:nvSpPr>
          <p:cNvPr id="7" name="Rechteck 6"/>
          <p:cNvSpPr/>
          <p:nvPr/>
        </p:nvSpPr>
        <p:spPr>
          <a:xfrm>
            <a:off x="5237018" y="1509911"/>
            <a:ext cx="3906982" cy="2308324"/>
          </a:xfrm>
          <a:prstGeom prst="rect">
            <a:avLst/>
          </a:prstGeom>
        </p:spPr>
        <p:txBody>
          <a:bodyPr wrap="square">
            <a:spAutoFit/>
          </a:bodyPr>
          <a:lstStyle/>
          <a:p>
            <a:r>
              <a:rPr lang="en-US" sz="2400" dirty="0"/>
              <a:t>Solution 2-D: c = f (x, y, t)</a:t>
            </a:r>
          </a:p>
          <a:p>
            <a:endParaRPr lang="en-US" sz="2400" dirty="0"/>
          </a:p>
          <a:p>
            <a:r>
              <a:rPr lang="en-US" sz="2400" dirty="0"/>
              <a:t>Required for solution:</a:t>
            </a:r>
          </a:p>
          <a:p>
            <a:endParaRPr lang="en-US" sz="2400" dirty="0"/>
          </a:p>
          <a:p>
            <a:pPr marL="342900" indent="-342900">
              <a:buFont typeface="Arial" panose="020B0604020202020204" pitchFamily="34" charset="0"/>
              <a:buChar char="•"/>
            </a:pPr>
            <a:r>
              <a:rPr lang="en-US" sz="2400" dirty="0"/>
              <a:t>Initial and boundary conditions	</a:t>
            </a:r>
          </a:p>
        </p:txBody>
      </p:sp>
      <p:sp>
        <p:nvSpPr>
          <p:cNvPr id="10" name="Datumsplatzhalter 3">
            <a:extLst>
              <a:ext uri="{FF2B5EF4-FFF2-40B4-BE49-F238E27FC236}">
                <a16:creationId xmlns:a16="http://schemas.microsoft.com/office/drawing/2014/main" id="{2C88355C-A1DE-4BA7-A0C7-4796D2B54DFD}"/>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531502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9" name="Rectangle 9"/>
          <p:cNvSpPr>
            <a:spLocks noGrp="1" noChangeArrowheads="1"/>
          </p:cNvSpPr>
          <p:nvPr>
            <p:ph type="title"/>
          </p:nvPr>
        </p:nvSpPr>
        <p:spPr/>
        <p:txBody>
          <a:bodyPr/>
          <a:lstStyle/>
          <a:p>
            <a:r>
              <a:rPr lang="en-US" dirty="0"/>
              <a:t>Transport equation</a:t>
            </a:r>
          </a:p>
        </p:txBody>
      </p:sp>
      <p:sp>
        <p:nvSpPr>
          <p:cNvPr id="30727" name="Rectangle 7"/>
          <p:cNvSpPr>
            <a:spLocks noGrp="1" noChangeArrowheads="1"/>
          </p:cNvSpPr>
          <p:nvPr>
            <p:ph idx="1"/>
          </p:nvPr>
        </p:nvSpPr>
        <p:spPr/>
        <p:txBody>
          <a:bodyPr>
            <a:normAutofit/>
          </a:bodyPr>
          <a:lstStyle/>
          <a:p>
            <a:r>
              <a:rPr lang="en-US" dirty="0"/>
              <a:t>More complex version of the transport equation</a:t>
            </a:r>
          </a:p>
          <a:p>
            <a:endParaRPr lang="de-CH" dirty="0"/>
          </a:p>
          <a:p>
            <a:endParaRPr lang="de-CH" dirty="0"/>
          </a:p>
          <a:p>
            <a:endParaRPr lang="en-GB" dirty="0"/>
          </a:p>
          <a:p>
            <a:endParaRPr lang="de-CH" dirty="0"/>
          </a:p>
          <a:p>
            <a:r>
              <a:rPr lang="en-GB" dirty="0"/>
              <a:t>Input data:</a:t>
            </a:r>
          </a:p>
          <a:p>
            <a:pPr lvl="1"/>
            <a:r>
              <a:rPr lang="en-GB" dirty="0"/>
              <a:t>Flow field:                        u(x, y, z, t) </a:t>
            </a:r>
          </a:p>
          <a:p>
            <a:pPr lvl="1"/>
            <a:r>
              <a:rPr lang="en-GB" dirty="0"/>
              <a:t>Transport parameters:   nf, D (</a:t>
            </a:r>
            <a:r>
              <a:rPr lang="el-GR" dirty="0"/>
              <a:t>α</a:t>
            </a:r>
            <a:r>
              <a:rPr lang="en-GB" dirty="0"/>
              <a:t>L, </a:t>
            </a:r>
            <a:r>
              <a:rPr lang="el-GR" dirty="0"/>
              <a:t>α</a:t>
            </a:r>
            <a:r>
              <a:rPr lang="en-GB" dirty="0" err="1"/>
              <a:t>Th</a:t>
            </a:r>
            <a:r>
              <a:rPr lang="en-GB" dirty="0"/>
              <a:t>, </a:t>
            </a:r>
            <a:r>
              <a:rPr lang="el-GR" dirty="0"/>
              <a:t>α</a:t>
            </a:r>
            <a:r>
              <a:rPr lang="en-GB" dirty="0" err="1"/>
              <a:t>Tv</a:t>
            </a:r>
            <a:r>
              <a:rPr lang="en-GB" dirty="0"/>
              <a:t>, </a:t>
            </a:r>
            <a:r>
              <a:rPr lang="en-GB" dirty="0" err="1"/>
              <a:t>Dm</a:t>
            </a:r>
            <a:r>
              <a:rPr lang="en-GB" dirty="0"/>
              <a:t>), R, </a:t>
            </a:r>
            <a:r>
              <a:rPr lang="el-GR" dirty="0"/>
              <a:t>λ</a:t>
            </a:r>
            <a:endParaRPr lang="en-GB" dirty="0"/>
          </a:p>
          <a:p>
            <a:endParaRPr lang="en-GB" dirty="0"/>
          </a:p>
          <a:p>
            <a:endParaRPr lang="en-GB" dirty="0"/>
          </a:p>
        </p:txBody>
      </p:sp>
      <p:sp>
        <p:nvSpPr>
          <p:cNvPr id="30722" name="Rectangle 2"/>
          <p:cNvSpPr>
            <a:spLocks noChangeArrowheads="1"/>
          </p:cNvSpPr>
          <p:nvPr/>
        </p:nvSpPr>
        <p:spPr bwMode="auto">
          <a:xfrm>
            <a:off x="1905000" y="2438400"/>
            <a:ext cx="1143000" cy="106680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0723" name="Rectangle 3"/>
          <p:cNvSpPr>
            <a:spLocks noChangeArrowheads="1"/>
          </p:cNvSpPr>
          <p:nvPr/>
        </p:nvSpPr>
        <p:spPr bwMode="auto">
          <a:xfrm>
            <a:off x="3276600" y="2438400"/>
            <a:ext cx="1600200" cy="106680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0724" name="Rectangle 4"/>
          <p:cNvSpPr>
            <a:spLocks noChangeArrowheads="1"/>
          </p:cNvSpPr>
          <p:nvPr/>
        </p:nvSpPr>
        <p:spPr bwMode="auto">
          <a:xfrm>
            <a:off x="5105400" y="2438400"/>
            <a:ext cx="457200" cy="106680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0725" name="Rectangle 5"/>
          <p:cNvSpPr>
            <a:spLocks noChangeArrowheads="1"/>
          </p:cNvSpPr>
          <p:nvPr/>
        </p:nvSpPr>
        <p:spPr bwMode="auto">
          <a:xfrm>
            <a:off x="5867400" y="2438400"/>
            <a:ext cx="1676400" cy="106680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0726" name="Rectangle 6"/>
          <p:cNvSpPr>
            <a:spLocks noChangeArrowheads="1"/>
          </p:cNvSpPr>
          <p:nvPr/>
        </p:nvSpPr>
        <p:spPr bwMode="auto">
          <a:xfrm>
            <a:off x="990600" y="2438400"/>
            <a:ext cx="609600" cy="1066800"/>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graphicFrame>
        <p:nvGraphicFramePr>
          <p:cNvPr id="30728" name="Object 8"/>
          <p:cNvGraphicFramePr>
            <a:graphicFrameLocks noChangeAspect="1"/>
          </p:cNvGraphicFramePr>
          <p:nvPr/>
        </p:nvGraphicFramePr>
        <p:xfrm>
          <a:off x="1143000" y="2514600"/>
          <a:ext cx="6400800" cy="938213"/>
        </p:xfrm>
        <a:graphic>
          <a:graphicData uri="http://schemas.openxmlformats.org/presentationml/2006/ole">
            <mc:AlternateContent xmlns:mc="http://schemas.openxmlformats.org/markup-compatibility/2006">
              <mc:Choice xmlns:v="urn:schemas-microsoft-com:vml" Requires="v">
                <p:oleObj spid="_x0000_s4113" name="Equation" r:id="rId3" imgW="2692080" imgH="393480" progId="Equation.3">
                  <p:embed/>
                </p:oleObj>
              </mc:Choice>
              <mc:Fallback>
                <p:oleObj name="Equation" r:id="rId3" imgW="2692080" imgH="393480" progId="Equation.3">
                  <p:embed/>
                  <p:pic>
                    <p:nvPicPr>
                      <p:cNvPr id="3072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514600"/>
                        <a:ext cx="6400800" cy="938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30" name="Text Box 10"/>
          <p:cNvSpPr txBox="1">
            <a:spLocks noChangeArrowheads="1"/>
          </p:cNvSpPr>
          <p:nvPr/>
        </p:nvSpPr>
        <p:spPr bwMode="auto">
          <a:xfrm>
            <a:off x="762000" y="2057400"/>
            <a:ext cx="8955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CH" sz="1800" b="0" dirty="0"/>
              <a:t>Storage</a:t>
            </a:r>
            <a:endParaRPr lang="en-GB" sz="1800" b="0" dirty="0"/>
          </a:p>
        </p:txBody>
      </p:sp>
      <p:sp>
        <p:nvSpPr>
          <p:cNvPr id="30731" name="Text Box 11"/>
          <p:cNvSpPr txBox="1">
            <a:spLocks noChangeArrowheads="1"/>
          </p:cNvSpPr>
          <p:nvPr/>
        </p:nvSpPr>
        <p:spPr bwMode="auto">
          <a:xfrm>
            <a:off x="1905000" y="2055813"/>
            <a:ext cx="11281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dirty="0"/>
              <a:t>Advection</a:t>
            </a:r>
          </a:p>
        </p:txBody>
      </p:sp>
      <p:sp>
        <p:nvSpPr>
          <p:cNvPr id="30732" name="Text Box 12"/>
          <p:cNvSpPr txBox="1">
            <a:spLocks noChangeArrowheads="1"/>
          </p:cNvSpPr>
          <p:nvPr/>
        </p:nvSpPr>
        <p:spPr bwMode="auto">
          <a:xfrm>
            <a:off x="3429000" y="2057400"/>
            <a:ext cx="116974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CH" sz="1800" b="0" dirty="0"/>
              <a:t>Dispersion</a:t>
            </a:r>
            <a:endParaRPr lang="en-GB" sz="1800" b="0" dirty="0"/>
          </a:p>
        </p:txBody>
      </p:sp>
      <p:sp>
        <p:nvSpPr>
          <p:cNvPr id="30733" name="Text Box 13"/>
          <p:cNvSpPr txBox="1">
            <a:spLocks noChangeArrowheads="1"/>
          </p:cNvSpPr>
          <p:nvPr/>
        </p:nvSpPr>
        <p:spPr bwMode="auto">
          <a:xfrm>
            <a:off x="4876800" y="2055813"/>
            <a:ext cx="7491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dirty="0"/>
              <a:t>Decay</a:t>
            </a:r>
          </a:p>
        </p:txBody>
      </p:sp>
      <p:sp>
        <p:nvSpPr>
          <p:cNvPr id="30734" name="Text Box 14"/>
          <p:cNvSpPr txBox="1">
            <a:spLocks noChangeArrowheads="1"/>
          </p:cNvSpPr>
          <p:nvPr/>
        </p:nvSpPr>
        <p:spPr bwMode="auto">
          <a:xfrm>
            <a:off x="5638800" y="2057400"/>
            <a:ext cx="229652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0" dirty="0"/>
              <a:t>External Sinks/Sources</a:t>
            </a:r>
          </a:p>
        </p:txBody>
      </p:sp>
      <p:sp>
        <p:nvSpPr>
          <p:cNvPr id="30735" name="Text Box 15"/>
          <p:cNvSpPr txBox="1">
            <a:spLocks noChangeArrowheads="1"/>
          </p:cNvSpPr>
          <p:nvPr/>
        </p:nvSpPr>
        <p:spPr bwMode="auto">
          <a:xfrm>
            <a:off x="3429000" y="3657600"/>
            <a:ext cx="12854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CH" sz="1800" b="0" dirty="0"/>
              <a:t>Retardation</a:t>
            </a:r>
            <a:endParaRPr lang="en-GB" sz="1800" b="0" dirty="0"/>
          </a:p>
        </p:txBody>
      </p:sp>
      <p:sp>
        <p:nvSpPr>
          <p:cNvPr id="30736" name="Line 16"/>
          <p:cNvSpPr>
            <a:spLocks noChangeShapeType="1"/>
          </p:cNvSpPr>
          <p:nvPr/>
        </p:nvSpPr>
        <p:spPr bwMode="auto">
          <a:xfrm>
            <a:off x="3429000" y="3429000"/>
            <a:ext cx="76200" cy="381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9" name="Datumsplatzhalter 3">
            <a:extLst>
              <a:ext uri="{FF2B5EF4-FFF2-40B4-BE49-F238E27FC236}">
                <a16:creationId xmlns:a16="http://schemas.microsoft.com/office/drawing/2014/main" id="{7B9DBE22-1707-498B-BABE-FE3E1A1925B7}"/>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4625599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r>
              <a:rPr lang="en-US" dirty="0"/>
              <a:t>Remarks on transport equation</a:t>
            </a:r>
          </a:p>
        </p:txBody>
      </p:sp>
      <p:sp>
        <p:nvSpPr>
          <p:cNvPr id="4" name="Inhaltsplatzhalter 3">
            <a:extLst>
              <a:ext uri="{FF2B5EF4-FFF2-40B4-BE49-F238E27FC236}">
                <a16:creationId xmlns:a16="http://schemas.microsoft.com/office/drawing/2014/main" id="{E195AFB8-82FA-4465-875F-0AF2A1A979C4}"/>
              </a:ext>
            </a:extLst>
          </p:cNvPr>
          <p:cNvSpPr>
            <a:spLocks noGrp="1"/>
          </p:cNvSpPr>
          <p:nvPr>
            <p:ph idx="1"/>
          </p:nvPr>
        </p:nvSpPr>
        <p:spPr>
          <a:xfrm>
            <a:off x="395536" y="1857483"/>
            <a:ext cx="8568952" cy="4525963"/>
          </a:xfrm>
        </p:spPr>
        <p:txBody>
          <a:bodyPr>
            <a:normAutofit fontScale="92500" lnSpcReduction="10000"/>
          </a:bodyPr>
          <a:lstStyle/>
          <a:p>
            <a:endParaRPr lang="en-US" dirty="0"/>
          </a:p>
          <a:p>
            <a:endParaRPr lang="en-US" dirty="0"/>
          </a:p>
          <a:p>
            <a:r>
              <a:rPr lang="en-US" dirty="0"/>
              <a:t>Measure for the relation advective/dispersive transport is given by the </a:t>
            </a:r>
            <a:r>
              <a:rPr lang="en-US" cap="small" dirty="0"/>
              <a:t>Peclet </a:t>
            </a:r>
            <a:r>
              <a:rPr lang="en-US" dirty="0"/>
              <a:t>number:</a:t>
            </a:r>
          </a:p>
          <a:p>
            <a:endParaRPr lang="de-DE" dirty="0"/>
          </a:p>
          <a:p>
            <a:endParaRPr lang="de-DE" dirty="0"/>
          </a:p>
          <a:p>
            <a:endParaRPr lang="de-DE" dirty="0"/>
          </a:p>
          <a:p>
            <a:pPr lvl="1">
              <a:spcBef>
                <a:spcPct val="50000"/>
              </a:spcBef>
            </a:pPr>
            <a:r>
              <a:rPr lang="en-US" i="1" dirty="0">
                <a:ea typeface="Arial Unicode MS" pitchFamily="34" charset="-128"/>
                <a:cs typeface="Arial Unicode MS" pitchFamily="34" charset="-128"/>
              </a:rPr>
              <a:t>L</a:t>
            </a:r>
            <a:r>
              <a:rPr lang="en-US" dirty="0">
                <a:ea typeface="Arial Unicode MS" pitchFamily="34" charset="-128"/>
                <a:cs typeface="Arial Unicode MS" pitchFamily="34" charset="-128"/>
              </a:rPr>
              <a:t>:     	typical length scale of transport problem</a:t>
            </a:r>
          </a:p>
          <a:p>
            <a:pPr lvl="1">
              <a:spcBef>
                <a:spcPct val="50000"/>
              </a:spcBef>
            </a:pPr>
            <a:r>
              <a:rPr lang="en-US" i="1" dirty="0">
                <a:ea typeface="Arial Unicode MS" pitchFamily="34" charset="-128"/>
                <a:cs typeface="Arial Unicode MS" pitchFamily="34" charset="-128"/>
              </a:rPr>
              <a:t>P</a:t>
            </a:r>
            <a:r>
              <a:rPr lang="en-US" i="1" baseline="-25000" dirty="0">
                <a:ea typeface="Arial Unicode MS" pitchFamily="34" charset="-128"/>
                <a:cs typeface="Arial Unicode MS" pitchFamily="34" charset="-128"/>
              </a:rPr>
              <a:t>e</a:t>
            </a:r>
            <a:r>
              <a:rPr lang="en-US" dirty="0">
                <a:ea typeface="Arial Unicode MS" pitchFamily="34" charset="-128"/>
                <a:cs typeface="Arial Unicode MS" pitchFamily="34" charset="-128"/>
              </a:rPr>
              <a:t> = 0       	pure dispersive transport</a:t>
            </a:r>
          </a:p>
          <a:p>
            <a:pPr lvl="1">
              <a:spcBef>
                <a:spcPct val="50000"/>
              </a:spcBef>
            </a:pPr>
            <a:r>
              <a:rPr lang="en-US" i="1" dirty="0">
                <a:ea typeface="Arial Unicode MS" pitchFamily="34" charset="-128"/>
                <a:cs typeface="Arial Unicode MS" pitchFamily="34" charset="-128"/>
              </a:rPr>
              <a:t>P</a:t>
            </a:r>
            <a:r>
              <a:rPr lang="en-US" i="1" baseline="-25000" dirty="0">
                <a:ea typeface="Arial Unicode MS" pitchFamily="34" charset="-128"/>
                <a:cs typeface="Arial Unicode MS" pitchFamily="34" charset="-128"/>
              </a:rPr>
              <a:t>e</a:t>
            </a:r>
            <a:r>
              <a:rPr lang="en-US" dirty="0">
                <a:ea typeface="Arial Unicode MS" pitchFamily="34" charset="-128"/>
                <a:cs typeface="Arial Unicode MS" pitchFamily="34" charset="-128"/>
              </a:rPr>
              <a:t> =  ∞</a:t>
            </a:r>
            <a:r>
              <a:rPr lang="en-US" b="1" dirty="0">
                <a:ea typeface="Arial Unicode MS" pitchFamily="34" charset="-128"/>
                <a:cs typeface="Arial Unicode MS" pitchFamily="34" charset="-128"/>
              </a:rPr>
              <a:t>    	</a:t>
            </a:r>
            <a:r>
              <a:rPr lang="en-US" dirty="0">
                <a:ea typeface="Arial Unicode MS" pitchFamily="34" charset="-128"/>
                <a:cs typeface="Arial Unicode MS" pitchFamily="34" charset="-128"/>
              </a:rPr>
              <a:t>pure advective transport</a:t>
            </a:r>
            <a:endParaRPr lang="en-US" sz="2000" dirty="0">
              <a:ea typeface="Arial Unicode MS" pitchFamily="34" charset="-128"/>
              <a:cs typeface="Arial Unicode MS" pitchFamily="34" charset="-128"/>
            </a:endParaRPr>
          </a:p>
          <a:p>
            <a:endParaRPr lang="en-US" dirty="0"/>
          </a:p>
          <a:p>
            <a:endParaRPr lang="en-US" dirty="0"/>
          </a:p>
        </p:txBody>
      </p:sp>
      <p:graphicFrame>
        <p:nvGraphicFramePr>
          <p:cNvPr id="253956" name="Object 4"/>
          <p:cNvGraphicFramePr>
            <a:graphicFrameLocks noChangeAspect="1"/>
          </p:cNvGraphicFramePr>
          <p:nvPr>
            <p:extLst>
              <p:ext uri="{D42A27DB-BD31-4B8C-83A1-F6EECF244321}">
                <p14:modId xmlns:p14="http://schemas.microsoft.com/office/powerpoint/2010/main" val="2816261431"/>
              </p:ext>
            </p:extLst>
          </p:nvPr>
        </p:nvGraphicFramePr>
        <p:xfrm>
          <a:off x="3276600" y="1603399"/>
          <a:ext cx="2590800" cy="928688"/>
        </p:xfrm>
        <a:graphic>
          <a:graphicData uri="http://schemas.openxmlformats.org/presentationml/2006/ole">
            <mc:AlternateContent xmlns:mc="http://schemas.openxmlformats.org/markup-compatibility/2006">
              <mc:Choice xmlns:v="urn:schemas-microsoft-com:vml" Requires="v">
                <p:oleObj spid="_x0000_s5154" name="Equation" r:id="rId4" imgW="1168200" imgH="419040" progId="Equation.3">
                  <p:embed/>
                </p:oleObj>
              </mc:Choice>
              <mc:Fallback>
                <p:oleObj name="Equation" r:id="rId4" imgW="1168200" imgH="419040" progId="Equation.3">
                  <p:embed/>
                  <p:pic>
                    <p:nvPicPr>
                      <p:cNvPr id="25395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1603399"/>
                        <a:ext cx="2590800"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3957" name="Object 5"/>
          <p:cNvGraphicFramePr>
            <a:graphicFrameLocks noChangeAspect="1"/>
          </p:cNvGraphicFramePr>
          <p:nvPr>
            <p:extLst>
              <p:ext uri="{D42A27DB-BD31-4B8C-83A1-F6EECF244321}">
                <p14:modId xmlns:p14="http://schemas.microsoft.com/office/powerpoint/2010/main" val="2355874208"/>
              </p:ext>
            </p:extLst>
          </p:nvPr>
        </p:nvGraphicFramePr>
        <p:xfrm>
          <a:off x="3543300" y="3651553"/>
          <a:ext cx="2057400" cy="865188"/>
        </p:xfrm>
        <a:graphic>
          <a:graphicData uri="http://schemas.openxmlformats.org/presentationml/2006/ole">
            <mc:AlternateContent xmlns:mc="http://schemas.openxmlformats.org/markup-compatibility/2006">
              <mc:Choice xmlns:v="urn:schemas-microsoft-com:vml" Requires="v">
                <p:oleObj spid="_x0000_s5155" name="Equation" r:id="rId6" imgW="965160" imgH="406080" progId="Equation.3">
                  <p:embed/>
                </p:oleObj>
              </mc:Choice>
              <mc:Fallback>
                <p:oleObj name="Equation" r:id="rId6" imgW="965160" imgH="406080" progId="Equation.3">
                  <p:embed/>
                  <p:pic>
                    <p:nvPicPr>
                      <p:cNvPr id="25395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3300" y="3651553"/>
                        <a:ext cx="2057400" cy="86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Datumsplatzhalter 3">
            <a:extLst>
              <a:ext uri="{FF2B5EF4-FFF2-40B4-BE49-F238E27FC236}">
                <a16:creationId xmlns:a16="http://schemas.microsoft.com/office/drawing/2014/main" id="{4FBBC964-18DE-41D7-B1AC-868546B23D7B}"/>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517875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9" name="Rectangle 9"/>
          <p:cNvSpPr>
            <a:spLocks noGrp="1" noChangeArrowheads="1"/>
          </p:cNvSpPr>
          <p:nvPr>
            <p:ph type="title"/>
          </p:nvPr>
        </p:nvSpPr>
        <p:spPr/>
        <p:txBody>
          <a:bodyPr/>
          <a:lstStyle/>
          <a:p>
            <a:r>
              <a:rPr lang="en-US" dirty="0"/>
              <a:t>Remarks on transport equation</a:t>
            </a:r>
          </a:p>
        </p:txBody>
      </p:sp>
      <p:sp>
        <p:nvSpPr>
          <p:cNvPr id="9" name="Inhaltsplatzhalter 8">
            <a:extLst>
              <a:ext uri="{FF2B5EF4-FFF2-40B4-BE49-F238E27FC236}">
                <a16:creationId xmlns:a16="http://schemas.microsoft.com/office/drawing/2014/main" id="{07AD7E34-96D8-42AD-8086-E423D04C9057}"/>
              </a:ext>
            </a:extLst>
          </p:cNvPr>
          <p:cNvSpPr>
            <a:spLocks noGrp="1"/>
          </p:cNvSpPr>
          <p:nvPr>
            <p:ph idx="1"/>
          </p:nvPr>
        </p:nvSpPr>
        <p:spPr/>
        <p:txBody>
          <a:bodyPr/>
          <a:lstStyle/>
          <a:p>
            <a:r>
              <a:rPr lang="en-US" sz="2400" dirty="0"/>
              <a:t>The transport equation is a hyperbolic PDE.</a:t>
            </a:r>
          </a:p>
          <a:p>
            <a:endParaRPr lang="en-US" sz="2400" dirty="0"/>
          </a:p>
          <a:p>
            <a:r>
              <a:rPr lang="en-US" sz="2400" dirty="0"/>
              <a:t>Neglecting the advective term the transport equation becomes a parabolic PDE. </a:t>
            </a:r>
          </a:p>
          <a:p>
            <a:endParaRPr lang="en-US" sz="2400" dirty="0"/>
          </a:p>
          <a:p>
            <a:r>
              <a:rPr lang="en-US" sz="2400" dirty="0"/>
              <a:t>Then it is of the same type as the flow equation.</a:t>
            </a:r>
          </a:p>
          <a:p>
            <a:endParaRPr lang="en-US" dirty="0"/>
          </a:p>
        </p:txBody>
      </p:sp>
      <p:graphicFrame>
        <p:nvGraphicFramePr>
          <p:cNvPr id="2" name="Objekt 1"/>
          <p:cNvGraphicFramePr>
            <a:graphicFrameLocks noChangeAspect="1"/>
          </p:cNvGraphicFramePr>
          <p:nvPr>
            <p:extLst>
              <p:ext uri="{D42A27DB-BD31-4B8C-83A1-F6EECF244321}">
                <p14:modId xmlns:p14="http://schemas.microsoft.com/office/powerpoint/2010/main" val="1374327492"/>
              </p:ext>
            </p:extLst>
          </p:nvPr>
        </p:nvGraphicFramePr>
        <p:xfrm>
          <a:off x="952526" y="4293096"/>
          <a:ext cx="2590800" cy="928688"/>
        </p:xfrm>
        <a:graphic>
          <a:graphicData uri="http://schemas.openxmlformats.org/presentationml/2006/ole">
            <mc:AlternateContent xmlns:mc="http://schemas.openxmlformats.org/markup-compatibility/2006">
              <mc:Choice xmlns:v="urn:schemas-microsoft-com:vml" Requires="v">
                <p:oleObj spid="_x0000_s6191" name="Equation" r:id="rId3" imgW="1168400" imgH="419100" progId="Equation.3">
                  <p:embed/>
                </p:oleObj>
              </mc:Choice>
              <mc:Fallback>
                <p:oleObj name="Equation" r:id="rId3" imgW="1168400" imgH="419100" progId="Equation.3">
                  <p:embed/>
                  <p:pic>
                    <p:nvPicPr>
                      <p:cNvPr id="2" name="Objek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26" y="4293096"/>
                        <a:ext cx="2590800"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kt 3"/>
          <p:cNvGraphicFramePr>
            <a:graphicFrameLocks noChangeAspect="1"/>
          </p:cNvGraphicFramePr>
          <p:nvPr>
            <p:extLst>
              <p:ext uri="{D42A27DB-BD31-4B8C-83A1-F6EECF244321}">
                <p14:modId xmlns:p14="http://schemas.microsoft.com/office/powerpoint/2010/main" val="2072765267"/>
              </p:ext>
            </p:extLst>
          </p:nvPr>
        </p:nvGraphicFramePr>
        <p:xfrm>
          <a:off x="4976117" y="4293096"/>
          <a:ext cx="1773238" cy="928688"/>
        </p:xfrm>
        <a:graphic>
          <a:graphicData uri="http://schemas.openxmlformats.org/presentationml/2006/ole">
            <mc:AlternateContent xmlns:mc="http://schemas.openxmlformats.org/markup-compatibility/2006">
              <mc:Choice xmlns:v="urn:schemas-microsoft-com:vml" Requires="v">
                <p:oleObj spid="_x0000_s6192" name="Formel" r:id="rId5" imgW="799920" imgH="419040" progId="Equation.3">
                  <p:embed/>
                </p:oleObj>
              </mc:Choice>
              <mc:Fallback>
                <p:oleObj name="Formel" r:id="rId5" imgW="799920" imgH="419040" progId="Equation.3">
                  <p:embed/>
                  <p:pic>
                    <p:nvPicPr>
                      <p:cNvPr id="4" name="Objekt 3"/>
                      <p:cNvPicPr>
                        <a:picLocks noChangeAspect="1" noChangeArrowheads="1"/>
                      </p:cNvPicPr>
                      <p:nvPr/>
                    </p:nvPicPr>
                    <p:blipFill>
                      <a:blip r:embed="rId6"/>
                      <a:srcRect/>
                      <a:stretch>
                        <a:fillRect/>
                      </a:stretch>
                    </p:blipFill>
                    <p:spPr bwMode="auto">
                      <a:xfrm>
                        <a:off x="4976117" y="4293096"/>
                        <a:ext cx="1773238"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Pfeil nach rechts 5"/>
          <p:cNvSpPr/>
          <p:nvPr/>
        </p:nvSpPr>
        <p:spPr>
          <a:xfrm>
            <a:off x="4056701" y="4674096"/>
            <a:ext cx="597408" cy="3048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7" name="Objekt 6"/>
          <p:cNvGraphicFramePr>
            <a:graphicFrameLocks noChangeAspect="1"/>
          </p:cNvGraphicFramePr>
          <p:nvPr>
            <p:extLst>
              <p:ext uri="{D42A27DB-BD31-4B8C-83A1-F6EECF244321}">
                <p14:modId xmlns:p14="http://schemas.microsoft.com/office/powerpoint/2010/main" val="3844531695"/>
              </p:ext>
            </p:extLst>
          </p:nvPr>
        </p:nvGraphicFramePr>
        <p:xfrm>
          <a:off x="924817" y="5445224"/>
          <a:ext cx="7967663" cy="928688"/>
        </p:xfrm>
        <a:graphic>
          <a:graphicData uri="http://schemas.openxmlformats.org/presentationml/2006/ole">
            <mc:AlternateContent xmlns:mc="http://schemas.openxmlformats.org/markup-compatibility/2006">
              <mc:Choice xmlns:v="urn:schemas-microsoft-com:vml" Requires="v">
                <p:oleObj spid="_x0000_s6193" name="Formel" r:id="rId7" imgW="3593880" imgH="419040" progId="Equation.3">
                  <p:embed/>
                </p:oleObj>
              </mc:Choice>
              <mc:Fallback>
                <p:oleObj name="Formel" r:id="rId7" imgW="3593880" imgH="419040" progId="Equation.3">
                  <p:embed/>
                  <p:pic>
                    <p:nvPicPr>
                      <p:cNvPr id="7" name="Objekt 6"/>
                      <p:cNvPicPr>
                        <a:picLocks noChangeAspect="1" noChangeArrowheads="1"/>
                      </p:cNvPicPr>
                      <p:nvPr/>
                    </p:nvPicPr>
                    <p:blipFill>
                      <a:blip r:embed="rId8"/>
                      <a:srcRect/>
                      <a:stretch>
                        <a:fillRect/>
                      </a:stretch>
                    </p:blipFill>
                    <p:spPr bwMode="auto">
                      <a:xfrm>
                        <a:off x="924817" y="5445224"/>
                        <a:ext cx="7967663"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1" name="Gerade Verbindung 10"/>
          <p:cNvCxnSpPr/>
          <p:nvPr/>
        </p:nvCxnSpPr>
        <p:spPr>
          <a:xfrm>
            <a:off x="2994917" y="4577113"/>
            <a:ext cx="536864" cy="49530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flipV="1">
            <a:off x="2994917" y="4577113"/>
            <a:ext cx="536864" cy="495301"/>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Datumsplatzhalter 3">
            <a:extLst>
              <a:ext uri="{FF2B5EF4-FFF2-40B4-BE49-F238E27FC236}">
                <a16:creationId xmlns:a16="http://schemas.microsoft.com/office/drawing/2014/main" id="{AB3CC725-198D-4A6A-B6BF-3070967F662E}"/>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40565863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Boundary and initial conditions </a:t>
            </a: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graphicFrame>
        <p:nvGraphicFramePr>
          <p:cNvPr id="4" name="Objekt 3"/>
          <p:cNvGraphicFramePr>
            <a:graphicFrameLocks noChangeAspect="1"/>
          </p:cNvGraphicFramePr>
          <p:nvPr>
            <p:extLst>
              <p:ext uri="{D42A27DB-BD31-4B8C-83A1-F6EECF244321}">
                <p14:modId xmlns:p14="http://schemas.microsoft.com/office/powerpoint/2010/main" val="299616427"/>
              </p:ext>
            </p:extLst>
          </p:nvPr>
        </p:nvGraphicFramePr>
        <p:xfrm>
          <a:off x="430172" y="1510838"/>
          <a:ext cx="6978650" cy="1871662"/>
        </p:xfrm>
        <a:graphic>
          <a:graphicData uri="http://schemas.openxmlformats.org/presentationml/2006/ole">
            <mc:AlternateContent xmlns:mc="http://schemas.openxmlformats.org/markup-compatibility/2006">
              <mc:Choice xmlns:v="urn:schemas-microsoft-com:vml" Requires="v">
                <p:oleObj spid="_x0000_s7230" name="Microsoft Formel-Editor 3.0" r:id="rId3" imgW="3936960" imgH="1054080" progId="">
                  <p:embed/>
                </p:oleObj>
              </mc:Choice>
              <mc:Fallback>
                <p:oleObj name="Microsoft Formel-Editor 3.0" r:id="rId3" imgW="3936960" imgH="1054080" progId="">
                  <p:embed/>
                  <p:pic>
                    <p:nvPicPr>
                      <p:cNvPr id="4" name="Objekt 3"/>
                      <p:cNvPicPr>
                        <a:picLocks noChangeAspect="1" noChangeArrowheads="1"/>
                      </p:cNvPicPr>
                      <p:nvPr/>
                    </p:nvPicPr>
                    <p:blipFill>
                      <a:blip r:embed="rId4"/>
                      <a:srcRect/>
                      <a:stretch>
                        <a:fillRect/>
                      </a:stretch>
                    </p:blipFill>
                    <p:spPr bwMode="auto">
                      <a:xfrm>
                        <a:off x="430172" y="1510838"/>
                        <a:ext cx="6978650" cy="1871662"/>
                      </a:xfrm>
                      <a:prstGeom prst="rect">
                        <a:avLst/>
                      </a:prstGeom>
                      <a:noFill/>
                      <a:extLst/>
                    </p:spPr>
                  </p:pic>
                </p:oleObj>
              </mc:Fallback>
            </mc:AlternateContent>
          </a:graphicData>
        </a:graphic>
      </p:graphicFrame>
      <p:sp>
        <p:nvSpPr>
          <p:cNvPr id="12" name="Rechteck 11"/>
          <p:cNvSpPr/>
          <p:nvPr/>
        </p:nvSpPr>
        <p:spPr>
          <a:xfrm>
            <a:off x="395536" y="3644438"/>
            <a:ext cx="8991600" cy="2769989"/>
          </a:xfrm>
          <a:prstGeom prst="rect">
            <a:avLst/>
          </a:prstGeom>
        </p:spPr>
        <p:txBody>
          <a:bodyPr wrap="square">
            <a:spAutoFit/>
          </a:bodyPr>
          <a:lstStyle/>
          <a:p>
            <a:pPr marL="342900" indent="-342900">
              <a:buFont typeface="Arial" panose="020B0604020202020204" pitchFamily="34" charset="0"/>
              <a:buChar char="•"/>
            </a:pPr>
            <a:r>
              <a:rPr lang="en-US" sz="2400" dirty="0"/>
              <a:t>Physical meaning</a:t>
            </a:r>
          </a:p>
          <a:p>
            <a:endParaRPr lang="en-US" dirty="0"/>
          </a:p>
          <a:p>
            <a:r>
              <a:rPr lang="en-US" dirty="0"/>
              <a:t>1</a:t>
            </a:r>
            <a:r>
              <a:rPr lang="en-US" baseline="30000" dirty="0"/>
              <a:t>st</a:t>
            </a:r>
            <a:r>
              <a:rPr lang="en-US" dirty="0"/>
              <a:t> type: specifies advective flux over boundary.</a:t>
            </a:r>
          </a:p>
          <a:p>
            <a:r>
              <a:rPr lang="en-US" dirty="0"/>
              <a:t> </a:t>
            </a:r>
          </a:p>
          <a:p>
            <a:r>
              <a:rPr lang="en-US" dirty="0"/>
              <a:t>2</a:t>
            </a:r>
            <a:r>
              <a:rPr lang="en-US" baseline="30000" dirty="0"/>
              <a:t>nd</a:t>
            </a:r>
            <a:r>
              <a:rPr lang="en-US" dirty="0"/>
              <a:t> type: specifies diffusive/ dispersive flux over boundary.</a:t>
            </a:r>
          </a:p>
          <a:p>
            <a:r>
              <a:rPr lang="en-US" dirty="0"/>
              <a:t> </a:t>
            </a:r>
          </a:p>
          <a:p>
            <a:r>
              <a:rPr lang="en-US" dirty="0"/>
              <a:t>3</a:t>
            </a:r>
            <a:r>
              <a:rPr lang="en-US" baseline="30000" dirty="0"/>
              <a:t>rd</a:t>
            </a:r>
            <a:r>
              <a:rPr lang="en-US" dirty="0"/>
              <a:t> type: specifies total flux over boundary.</a:t>
            </a:r>
          </a:p>
          <a:p>
            <a:endParaRPr lang="en-US" dirty="0"/>
          </a:p>
          <a:p>
            <a:pPr marL="342900" indent="-342900">
              <a:buFont typeface="Arial" panose="020B0604020202020204" pitchFamily="34" charset="0"/>
              <a:buChar char="•"/>
            </a:pPr>
            <a:r>
              <a:rPr lang="en-US" sz="2400" dirty="0"/>
              <a:t>Initial conditions: Concentration distribution c (x, y, z, t) at time t</a:t>
            </a:r>
            <a:r>
              <a:rPr lang="en-US" sz="2400" baseline="-25000" dirty="0"/>
              <a:t>0</a:t>
            </a:r>
          </a:p>
        </p:txBody>
      </p:sp>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graphicFrame>
        <p:nvGraphicFramePr>
          <p:cNvPr id="14" name="Objekt 13"/>
          <p:cNvGraphicFramePr>
            <a:graphicFrameLocks noChangeAspect="1"/>
          </p:cNvGraphicFramePr>
          <p:nvPr>
            <p:extLst>
              <p:ext uri="{D42A27DB-BD31-4B8C-83A1-F6EECF244321}">
                <p14:modId xmlns:p14="http://schemas.microsoft.com/office/powerpoint/2010/main" val="1289039808"/>
              </p:ext>
            </p:extLst>
          </p:nvPr>
        </p:nvGraphicFramePr>
        <p:xfrm>
          <a:off x="6521152" y="4251945"/>
          <a:ext cx="428625" cy="257175"/>
        </p:xfrm>
        <a:graphic>
          <a:graphicData uri="http://schemas.openxmlformats.org/presentationml/2006/ole">
            <mc:AlternateContent xmlns:mc="http://schemas.openxmlformats.org/markup-compatibility/2006">
              <mc:Choice xmlns:v="urn:schemas-microsoft-com:vml" Requires="v">
                <p:oleObj spid="_x0000_s7231" name="Formel" r:id="rId5" imgW="431613" imgH="253890" progId="Equation.3">
                  <p:embed/>
                </p:oleObj>
              </mc:Choice>
              <mc:Fallback>
                <p:oleObj name="Formel" r:id="rId5" imgW="431613" imgH="253890" progId="Equation.3">
                  <p:embed/>
                  <p:pic>
                    <p:nvPicPr>
                      <p:cNvPr id="14" name="Objek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1152" y="4251945"/>
                        <a:ext cx="428625" cy="257175"/>
                      </a:xfrm>
                      <a:prstGeom prst="rect">
                        <a:avLst/>
                      </a:prstGeom>
                      <a:noFill/>
                      <a:extLst/>
                    </p:spPr>
                  </p:pic>
                </p:oleObj>
              </mc:Fallback>
            </mc:AlternateContent>
          </a:graphicData>
        </a:graphic>
      </p:graphicFrame>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graphicFrame>
        <p:nvGraphicFramePr>
          <p:cNvPr id="16" name="Objekt 15"/>
          <p:cNvGraphicFramePr>
            <a:graphicFrameLocks noChangeAspect="1"/>
          </p:cNvGraphicFramePr>
          <p:nvPr>
            <p:extLst>
              <p:ext uri="{D42A27DB-BD31-4B8C-83A1-F6EECF244321}">
                <p14:modId xmlns:p14="http://schemas.microsoft.com/office/powerpoint/2010/main" val="2965652898"/>
              </p:ext>
            </p:extLst>
          </p:nvPr>
        </p:nvGraphicFramePr>
        <p:xfrm>
          <a:off x="6368752" y="4682083"/>
          <a:ext cx="704850" cy="619125"/>
        </p:xfrm>
        <a:graphic>
          <a:graphicData uri="http://schemas.openxmlformats.org/presentationml/2006/ole">
            <mc:AlternateContent xmlns:mc="http://schemas.openxmlformats.org/markup-compatibility/2006">
              <mc:Choice xmlns:v="urn:schemas-microsoft-com:vml" Requires="v">
                <p:oleObj spid="_x0000_s7232" name="Formel" r:id="rId7" imgW="444240" imgH="393480" progId="Equation.3">
                  <p:embed/>
                </p:oleObj>
              </mc:Choice>
              <mc:Fallback>
                <p:oleObj name="Formel" r:id="rId7" imgW="444240" imgH="393480" progId="Equation.3">
                  <p:embed/>
                  <p:pic>
                    <p:nvPicPr>
                      <p:cNvPr id="16" name="Objekt 15"/>
                      <p:cNvPicPr>
                        <a:picLocks noChangeAspect="1" noChangeArrowheads="1"/>
                      </p:cNvPicPr>
                      <p:nvPr/>
                    </p:nvPicPr>
                    <p:blipFill>
                      <a:blip r:embed="rId8"/>
                      <a:srcRect/>
                      <a:stretch>
                        <a:fillRect/>
                      </a:stretch>
                    </p:blipFill>
                    <p:spPr bwMode="auto">
                      <a:xfrm>
                        <a:off x="6368752" y="4682083"/>
                        <a:ext cx="704850" cy="619125"/>
                      </a:xfrm>
                      <a:prstGeom prst="rect">
                        <a:avLst/>
                      </a:prstGeom>
                      <a:noFill/>
                    </p:spPr>
                  </p:pic>
                </p:oleObj>
              </mc:Fallback>
            </mc:AlternateContent>
          </a:graphicData>
        </a:graphic>
      </p:graphicFrame>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graphicFrame>
        <p:nvGraphicFramePr>
          <p:cNvPr id="18" name="Objekt 17"/>
          <p:cNvGraphicFramePr>
            <a:graphicFrameLocks noChangeAspect="1"/>
          </p:cNvGraphicFramePr>
          <p:nvPr>
            <p:extLst>
              <p:ext uri="{D42A27DB-BD31-4B8C-83A1-F6EECF244321}">
                <p14:modId xmlns:p14="http://schemas.microsoft.com/office/powerpoint/2010/main" val="339862339"/>
              </p:ext>
            </p:extLst>
          </p:nvPr>
        </p:nvGraphicFramePr>
        <p:xfrm>
          <a:off x="6521152" y="5258147"/>
          <a:ext cx="1219200" cy="619125"/>
        </p:xfrm>
        <a:graphic>
          <a:graphicData uri="http://schemas.openxmlformats.org/presentationml/2006/ole">
            <mc:AlternateContent xmlns:mc="http://schemas.openxmlformats.org/markup-compatibility/2006">
              <mc:Choice xmlns:v="urn:schemas-microsoft-com:vml" Requires="v">
                <p:oleObj spid="_x0000_s7233" name="Formel" r:id="rId9" imgW="1218671" imgH="622030" progId="Equation.3">
                  <p:embed/>
                </p:oleObj>
              </mc:Choice>
              <mc:Fallback>
                <p:oleObj name="Formel" r:id="rId9" imgW="1218671" imgH="622030" progId="Equation.3">
                  <p:embed/>
                  <p:pic>
                    <p:nvPicPr>
                      <p:cNvPr id="18" name="Objek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21152" y="5258147"/>
                        <a:ext cx="1219200" cy="619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Datumsplatzhalter 3">
            <a:extLst>
              <a:ext uri="{FF2B5EF4-FFF2-40B4-BE49-F238E27FC236}">
                <a16:creationId xmlns:a16="http://schemas.microsoft.com/office/drawing/2014/main" id="{E0EFCED1-2A2F-46DE-89E2-AAED63E145F4}"/>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0592779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Choice of boundary conditions </a:t>
            </a:r>
          </a:p>
        </p:txBody>
      </p:sp>
      <p:sp>
        <p:nvSpPr>
          <p:cNvPr id="6" name="Inhaltsplatzhalter 5">
            <a:extLst>
              <a:ext uri="{FF2B5EF4-FFF2-40B4-BE49-F238E27FC236}">
                <a16:creationId xmlns:a16="http://schemas.microsoft.com/office/drawing/2014/main" id="{E53F9F1B-11F7-4D3B-B998-B34375DE5DCE}"/>
              </a:ext>
            </a:extLst>
          </p:cNvPr>
          <p:cNvSpPr>
            <a:spLocks noGrp="1"/>
          </p:cNvSpPr>
          <p:nvPr>
            <p:ph idx="1"/>
          </p:nvPr>
        </p:nvSpPr>
        <p:spPr/>
        <p:txBody>
          <a:bodyPr/>
          <a:lstStyle/>
          <a:p>
            <a:r>
              <a:rPr lang="en-US" sz="2400" dirty="0"/>
              <a:t>If model area is large enough to contain the total plume: </a:t>
            </a:r>
            <a:br>
              <a:rPr lang="en-US" sz="2400" dirty="0"/>
            </a:br>
            <a:r>
              <a:rPr lang="en-US" sz="2400" dirty="0"/>
              <a:t>1</a:t>
            </a:r>
            <a:r>
              <a:rPr lang="en-US" sz="2400" baseline="30000" dirty="0"/>
              <a:t>st</a:t>
            </a:r>
            <a:r>
              <a:rPr lang="en-US" sz="2400" dirty="0"/>
              <a:t> type boundary everywhere (c (boundary) = 0).</a:t>
            </a:r>
          </a:p>
          <a:p>
            <a:r>
              <a:rPr lang="en-US" sz="2400" dirty="0"/>
              <a:t>At impervious boundaries: 2</a:t>
            </a:r>
            <a:r>
              <a:rPr lang="en-US" sz="2400" baseline="30000" dirty="0"/>
              <a:t>nd</a:t>
            </a:r>
            <a:r>
              <a:rPr lang="en-US" sz="2400" dirty="0"/>
              <a:t> type boundary: </a:t>
            </a:r>
            <a:br>
              <a:rPr lang="en-US" sz="2400" dirty="0"/>
            </a:br>
            <a:r>
              <a:rPr lang="en-US" sz="2400" i="1" dirty="0"/>
              <a:t>dc</a:t>
            </a:r>
            <a:r>
              <a:rPr lang="en-US" sz="2400" dirty="0"/>
              <a:t>/</a:t>
            </a:r>
            <a:r>
              <a:rPr lang="en-US" sz="2400" i="1" dirty="0" err="1"/>
              <a:t>dn</a:t>
            </a:r>
            <a:r>
              <a:rPr lang="en-US" sz="2400" i="1" dirty="0"/>
              <a:t> </a:t>
            </a:r>
            <a:r>
              <a:rPr lang="en-US" sz="2400" dirty="0"/>
              <a:t>(boundary) = 0.</a:t>
            </a:r>
          </a:p>
          <a:p>
            <a:r>
              <a:rPr lang="en-US" sz="2400" dirty="0"/>
              <a:t>Transmission boundary: Extrapolate gradient beyond boundary.</a:t>
            </a:r>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790014"/>
            <a:ext cx="3808328" cy="2791791"/>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6518" y="4058567"/>
            <a:ext cx="4449835" cy="11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atumsplatzhalter 3">
            <a:extLst>
              <a:ext uri="{FF2B5EF4-FFF2-40B4-BE49-F238E27FC236}">
                <a16:creationId xmlns:a16="http://schemas.microsoft.com/office/drawing/2014/main" id="{98A38190-7474-4E8B-8A45-0F99EE98724F}"/>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891027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0" name="Freeform 10"/>
          <p:cNvSpPr>
            <a:spLocks/>
          </p:cNvSpPr>
          <p:nvPr/>
        </p:nvSpPr>
        <p:spPr bwMode="auto">
          <a:xfrm>
            <a:off x="6864546" y="2572471"/>
            <a:ext cx="1433513" cy="1689100"/>
          </a:xfrm>
          <a:custGeom>
            <a:avLst/>
            <a:gdLst>
              <a:gd name="T0" fmla="*/ 40 w 903"/>
              <a:gd name="T1" fmla="*/ 936 h 1064"/>
              <a:gd name="T2" fmla="*/ 80 w 903"/>
              <a:gd name="T3" fmla="*/ 816 h 1064"/>
              <a:gd name="T4" fmla="*/ 136 w 903"/>
              <a:gd name="T5" fmla="*/ 752 h 1064"/>
              <a:gd name="T6" fmla="*/ 232 w 903"/>
              <a:gd name="T7" fmla="*/ 664 h 1064"/>
              <a:gd name="T8" fmla="*/ 408 w 903"/>
              <a:gd name="T9" fmla="*/ 528 h 1064"/>
              <a:gd name="T10" fmla="*/ 480 w 903"/>
              <a:gd name="T11" fmla="*/ 456 h 1064"/>
              <a:gd name="T12" fmla="*/ 544 w 903"/>
              <a:gd name="T13" fmla="*/ 384 h 1064"/>
              <a:gd name="T14" fmla="*/ 576 w 903"/>
              <a:gd name="T15" fmla="*/ 312 h 1064"/>
              <a:gd name="T16" fmla="*/ 600 w 903"/>
              <a:gd name="T17" fmla="*/ 224 h 1064"/>
              <a:gd name="T18" fmla="*/ 680 w 903"/>
              <a:gd name="T19" fmla="*/ 136 h 1064"/>
              <a:gd name="T20" fmla="*/ 760 w 903"/>
              <a:gd name="T21" fmla="*/ 48 h 1064"/>
              <a:gd name="T22" fmla="*/ 776 w 903"/>
              <a:gd name="T23" fmla="*/ 0 h 1064"/>
              <a:gd name="T24" fmla="*/ 824 w 903"/>
              <a:gd name="T25" fmla="*/ 80 h 1064"/>
              <a:gd name="T26" fmla="*/ 856 w 903"/>
              <a:gd name="T27" fmla="*/ 128 h 1064"/>
              <a:gd name="T28" fmla="*/ 864 w 903"/>
              <a:gd name="T29" fmla="*/ 152 h 1064"/>
              <a:gd name="T30" fmla="*/ 888 w 903"/>
              <a:gd name="T31" fmla="*/ 160 h 1064"/>
              <a:gd name="T32" fmla="*/ 872 w 903"/>
              <a:gd name="T33" fmla="*/ 200 h 1064"/>
              <a:gd name="T34" fmla="*/ 864 w 903"/>
              <a:gd name="T35" fmla="*/ 224 h 1064"/>
              <a:gd name="T36" fmla="*/ 760 w 903"/>
              <a:gd name="T37" fmla="*/ 344 h 1064"/>
              <a:gd name="T38" fmla="*/ 680 w 903"/>
              <a:gd name="T39" fmla="*/ 576 h 1064"/>
              <a:gd name="T40" fmla="*/ 672 w 903"/>
              <a:gd name="T41" fmla="*/ 600 h 1064"/>
              <a:gd name="T42" fmla="*/ 632 w 903"/>
              <a:gd name="T43" fmla="*/ 648 h 1064"/>
              <a:gd name="T44" fmla="*/ 616 w 903"/>
              <a:gd name="T45" fmla="*/ 696 h 1064"/>
              <a:gd name="T46" fmla="*/ 608 w 903"/>
              <a:gd name="T47" fmla="*/ 720 h 1064"/>
              <a:gd name="T48" fmla="*/ 600 w 903"/>
              <a:gd name="T49" fmla="*/ 832 h 1064"/>
              <a:gd name="T50" fmla="*/ 368 w 903"/>
              <a:gd name="T51" fmla="*/ 912 h 1064"/>
              <a:gd name="T52" fmla="*/ 312 w 903"/>
              <a:gd name="T53" fmla="*/ 928 h 1064"/>
              <a:gd name="T54" fmla="*/ 248 w 903"/>
              <a:gd name="T55" fmla="*/ 1000 h 1064"/>
              <a:gd name="T56" fmla="*/ 176 w 903"/>
              <a:gd name="T57" fmla="*/ 1048 h 1064"/>
              <a:gd name="T58" fmla="*/ 152 w 903"/>
              <a:gd name="T59" fmla="*/ 1064 h 1064"/>
              <a:gd name="T60" fmla="*/ 72 w 903"/>
              <a:gd name="T61" fmla="*/ 1056 h 1064"/>
              <a:gd name="T62" fmla="*/ 24 w 903"/>
              <a:gd name="T63" fmla="*/ 1024 h 1064"/>
              <a:gd name="T64" fmla="*/ 16 w 903"/>
              <a:gd name="T65" fmla="*/ 968 h 1064"/>
              <a:gd name="T66" fmla="*/ 48 w 903"/>
              <a:gd name="T67" fmla="*/ 920 h 1064"/>
              <a:gd name="T68" fmla="*/ 40 w 903"/>
              <a:gd name="T69" fmla="*/ 93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3" h="1064">
                <a:moveTo>
                  <a:pt x="40" y="936"/>
                </a:moveTo>
                <a:cubicBezTo>
                  <a:pt x="66" y="898"/>
                  <a:pt x="59" y="855"/>
                  <a:pt x="80" y="816"/>
                </a:cubicBezTo>
                <a:cubicBezTo>
                  <a:pt x="125" y="736"/>
                  <a:pt x="92" y="791"/>
                  <a:pt x="136" y="752"/>
                </a:cubicBezTo>
                <a:cubicBezTo>
                  <a:pt x="170" y="722"/>
                  <a:pt x="195" y="689"/>
                  <a:pt x="232" y="664"/>
                </a:cubicBezTo>
                <a:cubicBezTo>
                  <a:pt x="258" y="587"/>
                  <a:pt x="358" y="578"/>
                  <a:pt x="408" y="528"/>
                </a:cubicBezTo>
                <a:cubicBezTo>
                  <a:pt x="432" y="504"/>
                  <a:pt x="460" y="483"/>
                  <a:pt x="480" y="456"/>
                </a:cubicBezTo>
                <a:cubicBezTo>
                  <a:pt x="502" y="427"/>
                  <a:pt x="514" y="404"/>
                  <a:pt x="544" y="384"/>
                </a:cubicBezTo>
                <a:cubicBezTo>
                  <a:pt x="585" y="260"/>
                  <a:pt x="538" y="388"/>
                  <a:pt x="576" y="312"/>
                </a:cubicBezTo>
                <a:cubicBezTo>
                  <a:pt x="590" y="284"/>
                  <a:pt x="585" y="251"/>
                  <a:pt x="600" y="224"/>
                </a:cubicBezTo>
                <a:cubicBezTo>
                  <a:pt x="622" y="184"/>
                  <a:pt x="643" y="161"/>
                  <a:pt x="680" y="136"/>
                </a:cubicBezTo>
                <a:cubicBezTo>
                  <a:pt x="706" y="97"/>
                  <a:pt x="743" y="100"/>
                  <a:pt x="760" y="48"/>
                </a:cubicBezTo>
                <a:cubicBezTo>
                  <a:pt x="765" y="32"/>
                  <a:pt x="776" y="0"/>
                  <a:pt x="776" y="0"/>
                </a:cubicBezTo>
                <a:cubicBezTo>
                  <a:pt x="785" y="43"/>
                  <a:pt x="788" y="56"/>
                  <a:pt x="824" y="80"/>
                </a:cubicBezTo>
                <a:cubicBezTo>
                  <a:pt x="835" y="96"/>
                  <a:pt x="850" y="110"/>
                  <a:pt x="856" y="128"/>
                </a:cubicBezTo>
                <a:cubicBezTo>
                  <a:pt x="859" y="136"/>
                  <a:pt x="858" y="146"/>
                  <a:pt x="864" y="152"/>
                </a:cubicBezTo>
                <a:cubicBezTo>
                  <a:pt x="870" y="158"/>
                  <a:pt x="880" y="157"/>
                  <a:pt x="888" y="160"/>
                </a:cubicBezTo>
                <a:cubicBezTo>
                  <a:pt x="903" y="204"/>
                  <a:pt x="899" y="167"/>
                  <a:pt x="872" y="200"/>
                </a:cubicBezTo>
                <a:cubicBezTo>
                  <a:pt x="867" y="207"/>
                  <a:pt x="869" y="217"/>
                  <a:pt x="864" y="224"/>
                </a:cubicBezTo>
                <a:cubicBezTo>
                  <a:pt x="834" y="263"/>
                  <a:pt x="781" y="297"/>
                  <a:pt x="760" y="344"/>
                </a:cubicBezTo>
                <a:cubicBezTo>
                  <a:pt x="726" y="420"/>
                  <a:pt x="717" y="502"/>
                  <a:pt x="680" y="576"/>
                </a:cubicBezTo>
                <a:cubicBezTo>
                  <a:pt x="676" y="584"/>
                  <a:pt x="677" y="593"/>
                  <a:pt x="672" y="600"/>
                </a:cubicBezTo>
                <a:cubicBezTo>
                  <a:pt x="647" y="638"/>
                  <a:pt x="649" y="609"/>
                  <a:pt x="632" y="648"/>
                </a:cubicBezTo>
                <a:cubicBezTo>
                  <a:pt x="625" y="663"/>
                  <a:pt x="621" y="680"/>
                  <a:pt x="616" y="696"/>
                </a:cubicBezTo>
                <a:cubicBezTo>
                  <a:pt x="613" y="704"/>
                  <a:pt x="608" y="720"/>
                  <a:pt x="608" y="720"/>
                </a:cubicBezTo>
                <a:cubicBezTo>
                  <a:pt x="605" y="757"/>
                  <a:pt x="604" y="795"/>
                  <a:pt x="600" y="832"/>
                </a:cubicBezTo>
                <a:cubicBezTo>
                  <a:pt x="589" y="926"/>
                  <a:pt x="409" y="910"/>
                  <a:pt x="368" y="912"/>
                </a:cubicBezTo>
                <a:cubicBezTo>
                  <a:pt x="366" y="913"/>
                  <a:pt x="317" y="924"/>
                  <a:pt x="312" y="928"/>
                </a:cubicBezTo>
                <a:cubicBezTo>
                  <a:pt x="295" y="942"/>
                  <a:pt x="265" y="985"/>
                  <a:pt x="248" y="1000"/>
                </a:cubicBezTo>
                <a:cubicBezTo>
                  <a:pt x="226" y="1019"/>
                  <a:pt x="200" y="1032"/>
                  <a:pt x="176" y="1048"/>
                </a:cubicBezTo>
                <a:cubicBezTo>
                  <a:pt x="168" y="1053"/>
                  <a:pt x="152" y="1064"/>
                  <a:pt x="152" y="1064"/>
                </a:cubicBezTo>
                <a:cubicBezTo>
                  <a:pt x="125" y="1061"/>
                  <a:pt x="98" y="1064"/>
                  <a:pt x="72" y="1056"/>
                </a:cubicBezTo>
                <a:cubicBezTo>
                  <a:pt x="54" y="1050"/>
                  <a:pt x="24" y="1024"/>
                  <a:pt x="24" y="1024"/>
                </a:cubicBezTo>
                <a:cubicBezTo>
                  <a:pt x="7" y="999"/>
                  <a:pt x="0" y="1000"/>
                  <a:pt x="16" y="968"/>
                </a:cubicBezTo>
                <a:cubicBezTo>
                  <a:pt x="25" y="951"/>
                  <a:pt x="57" y="903"/>
                  <a:pt x="48" y="920"/>
                </a:cubicBezTo>
                <a:cubicBezTo>
                  <a:pt x="45" y="925"/>
                  <a:pt x="43" y="931"/>
                  <a:pt x="40" y="936"/>
                </a:cubicBezTo>
                <a:close/>
              </a:path>
            </a:pathLst>
          </a:custGeom>
          <a:solidFill>
            <a:srgbClr val="FFCC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482" name="Rectangle 2"/>
          <p:cNvSpPr>
            <a:spLocks noGrp="1" noChangeArrowheads="1"/>
          </p:cNvSpPr>
          <p:nvPr>
            <p:ph type="title"/>
          </p:nvPr>
        </p:nvSpPr>
        <p:spPr/>
        <p:txBody>
          <a:bodyPr/>
          <a:lstStyle/>
          <a:p>
            <a:r>
              <a:rPr lang="en-US" dirty="0"/>
              <a:t>Boundary conditions (continued)</a:t>
            </a:r>
          </a:p>
        </p:txBody>
      </p:sp>
      <p:sp>
        <p:nvSpPr>
          <p:cNvPr id="20483" name="Rectangle 3"/>
          <p:cNvSpPr>
            <a:spLocks noGrp="1" noChangeArrowheads="1"/>
          </p:cNvSpPr>
          <p:nvPr>
            <p:ph idx="1"/>
          </p:nvPr>
        </p:nvSpPr>
        <p:spPr>
          <a:xfrm>
            <a:off x="457200" y="1600200"/>
            <a:ext cx="4489646" cy="4525963"/>
          </a:xfrm>
        </p:spPr>
        <p:txBody>
          <a:bodyPr>
            <a:normAutofit fontScale="92500" lnSpcReduction="10000"/>
          </a:bodyPr>
          <a:lstStyle/>
          <a:p>
            <a:r>
              <a:rPr lang="en-US" sz="2400" dirty="0"/>
              <a:t>1st type: c on boundary is given. Specifies advective flux over boundary</a:t>
            </a:r>
          </a:p>
          <a:p>
            <a:r>
              <a:rPr lang="en-US" sz="2400" dirty="0"/>
              <a:t>2nd type:               on boundary is given. Specifies diffusive/ dispersive flux over boundary (often used for impervious boundaries!)</a:t>
            </a:r>
          </a:p>
          <a:p>
            <a:r>
              <a:rPr lang="en-US" sz="2400" dirty="0"/>
              <a:t>3rd type:                                 on boundary is given. Specifies total flux over boundary</a:t>
            </a:r>
          </a:p>
          <a:p>
            <a:r>
              <a:rPr lang="en-US" sz="2400" dirty="0"/>
              <a:t>Transmission boundary: D = 0 on boundary</a:t>
            </a:r>
          </a:p>
        </p:txBody>
      </p:sp>
      <p:graphicFrame>
        <p:nvGraphicFramePr>
          <p:cNvPr id="20484" name="Object 4"/>
          <p:cNvGraphicFramePr>
            <a:graphicFrameLocks noChangeAspect="1"/>
          </p:cNvGraphicFramePr>
          <p:nvPr>
            <p:extLst>
              <p:ext uri="{D42A27DB-BD31-4B8C-83A1-F6EECF244321}">
                <p14:modId xmlns:p14="http://schemas.microsoft.com/office/powerpoint/2010/main" val="490309"/>
              </p:ext>
            </p:extLst>
          </p:nvPr>
        </p:nvGraphicFramePr>
        <p:xfrm>
          <a:off x="2066131" y="2564904"/>
          <a:ext cx="838200" cy="342900"/>
        </p:xfrm>
        <a:graphic>
          <a:graphicData uri="http://schemas.openxmlformats.org/presentationml/2006/ole">
            <mc:AlternateContent xmlns:mc="http://schemas.openxmlformats.org/markup-compatibility/2006">
              <mc:Choice xmlns:v="urn:schemas-microsoft-com:vml" Requires="v">
                <p:oleObj spid="_x0000_s8239" name="Equation" r:id="rId3" imgW="431640" imgH="177480" progId="Equation.3">
                  <p:embed/>
                </p:oleObj>
              </mc:Choice>
              <mc:Fallback>
                <p:oleObj name="Equation" r:id="rId3" imgW="431640" imgH="177480" progId="Equation.3">
                  <p:embed/>
                  <p:pic>
                    <p:nvPicPr>
                      <p:cNvPr id="2048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6131" y="2564904"/>
                        <a:ext cx="838200" cy="342900"/>
                      </a:xfrm>
                      <a:prstGeom prst="rect">
                        <a:avLst/>
                      </a:prstGeom>
                      <a:noFill/>
                      <a:ln>
                        <a:noFill/>
                      </a:ln>
                      <a:effectLst/>
                      <a:extLst/>
                    </p:spPr>
                  </p:pic>
                </p:oleObj>
              </mc:Fallback>
            </mc:AlternateContent>
          </a:graphicData>
        </a:graphic>
      </p:graphicFrame>
      <p:graphicFrame>
        <p:nvGraphicFramePr>
          <p:cNvPr id="20485" name="Object 5"/>
          <p:cNvGraphicFramePr>
            <a:graphicFrameLocks noChangeAspect="1"/>
          </p:cNvGraphicFramePr>
          <p:nvPr>
            <p:extLst>
              <p:ext uri="{D42A27DB-BD31-4B8C-83A1-F6EECF244321}">
                <p14:modId xmlns:p14="http://schemas.microsoft.com/office/powerpoint/2010/main" val="2944072676"/>
              </p:ext>
            </p:extLst>
          </p:nvPr>
        </p:nvGraphicFramePr>
        <p:xfrm>
          <a:off x="2038154" y="4160765"/>
          <a:ext cx="1922463" cy="390525"/>
        </p:xfrm>
        <a:graphic>
          <a:graphicData uri="http://schemas.openxmlformats.org/presentationml/2006/ole">
            <mc:AlternateContent xmlns:mc="http://schemas.openxmlformats.org/markup-compatibility/2006">
              <mc:Choice xmlns:v="urn:schemas-microsoft-com:vml" Requires="v">
                <p:oleObj spid="_x0000_s8240" name="Equation" r:id="rId5" imgW="990360" imgH="203040" progId="Equation.3">
                  <p:embed/>
                </p:oleObj>
              </mc:Choice>
              <mc:Fallback>
                <p:oleObj name="Equation" r:id="rId5" imgW="990360" imgH="203040" progId="Equation.3">
                  <p:embed/>
                  <p:pic>
                    <p:nvPicPr>
                      <p:cNvPr id="2048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8154" y="4160765"/>
                        <a:ext cx="1922463" cy="390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88" name="Freeform 8"/>
          <p:cNvSpPr>
            <a:spLocks/>
          </p:cNvSpPr>
          <p:nvPr/>
        </p:nvSpPr>
        <p:spPr bwMode="auto">
          <a:xfrm>
            <a:off x="5645346" y="2115271"/>
            <a:ext cx="3073400" cy="3556000"/>
          </a:xfrm>
          <a:custGeom>
            <a:avLst/>
            <a:gdLst>
              <a:gd name="T0" fmla="*/ 216 w 1936"/>
              <a:gd name="T1" fmla="*/ 1192 h 2240"/>
              <a:gd name="T2" fmla="*/ 240 w 1936"/>
              <a:gd name="T3" fmla="*/ 1032 h 2240"/>
              <a:gd name="T4" fmla="*/ 392 w 1936"/>
              <a:gd name="T5" fmla="*/ 760 h 2240"/>
              <a:gd name="T6" fmla="*/ 528 w 1936"/>
              <a:gd name="T7" fmla="*/ 648 h 2240"/>
              <a:gd name="T8" fmla="*/ 600 w 1936"/>
              <a:gd name="T9" fmla="*/ 624 h 2240"/>
              <a:gd name="T10" fmla="*/ 744 w 1936"/>
              <a:gd name="T11" fmla="*/ 568 h 2240"/>
              <a:gd name="T12" fmla="*/ 840 w 1936"/>
              <a:gd name="T13" fmla="*/ 512 h 2240"/>
              <a:gd name="T14" fmla="*/ 920 w 1936"/>
              <a:gd name="T15" fmla="*/ 416 h 2240"/>
              <a:gd name="T16" fmla="*/ 960 w 1936"/>
              <a:gd name="T17" fmla="*/ 368 h 2240"/>
              <a:gd name="T18" fmla="*/ 1016 w 1936"/>
              <a:gd name="T19" fmla="*/ 248 h 2240"/>
              <a:gd name="T20" fmla="*/ 1064 w 1936"/>
              <a:gd name="T21" fmla="*/ 152 h 2240"/>
              <a:gd name="T22" fmla="*/ 1080 w 1936"/>
              <a:gd name="T23" fmla="*/ 128 h 2240"/>
              <a:gd name="T24" fmla="*/ 1152 w 1936"/>
              <a:gd name="T25" fmla="*/ 72 h 2240"/>
              <a:gd name="T26" fmla="*/ 1368 w 1936"/>
              <a:gd name="T27" fmla="*/ 0 h 2240"/>
              <a:gd name="T28" fmla="*/ 1408 w 1936"/>
              <a:gd name="T29" fmla="*/ 104 h 2240"/>
              <a:gd name="T30" fmla="*/ 1448 w 1936"/>
              <a:gd name="T31" fmla="*/ 152 h 2240"/>
              <a:gd name="T32" fmla="*/ 1504 w 1936"/>
              <a:gd name="T33" fmla="*/ 232 h 2240"/>
              <a:gd name="T34" fmla="*/ 1576 w 1936"/>
              <a:gd name="T35" fmla="*/ 336 h 2240"/>
              <a:gd name="T36" fmla="*/ 1784 w 1936"/>
              <a:gd name="T37" fmla="*/ 528 h 2240"/>
              <a:gd name="T38" fmla="*/ 1864 w 1936"/>
              <a:gd name="T39" fmla="*/ 568 h 2240"/>
              <a:gd name="T40" fmla="*/ 1912 w 1936"/>
              <a:gd name="T41" fmla="*/ 600 h 2240"/>
              <a:gd name="T42" fmla="*/ 1936 w 1936"/>
              <a:gd name="T43" fmla="*/ 616 h 2240"/>
              <a:gd name="T44" fmla="*/ 1880 w 1936"/>
              <a:gd name="T45" fmla="*/ 696 h 2240"/>
              <a:gd name="T46" fmla="*/ 1792 w 1936"/>
              <a:gd name="T47" fmla="*/ 1120 h 2240"/>
              <a:gd name="T48" fmla="*/ 1784 w 1936"/>
              <a:gd name="T49" fmla="*/ 1384 h 2240"/>
              <a:gd name="T50" fmla="*/ 1752 w 1936"/>
              <a:gd name="T51" fmla="*/ 1592 h 2240"/>
              <a:gd name="T52" fmla="*/ 1656 w 1936"/>
              <a:gd name="T53" fmla="*/ 1720 h 2240"/>
              <a:gd name="T54" fmla="*/ 1480 w 1936"/>
              <a:gd name="T55" fmla="*/ 1864 h 2240"/>
              <a:gd name="T56" fmla="*/ 952 w 1936"/>
              <a:gd name="T57" fmla="*/ 1920 h 2240"/>
              <a:gd name="T58" fmla="*/ 512 w 1936"/>
              <a:gd name="T59" fmla="*/ 2040 h 2240"/>
              <a:gd name="T60" fmla="*/ 488 w 1936"/>
              <a:gd name="T61" fmla="*/ 2064 h 2240"/>
              <a:gd name="T62" fmla="*/ 440 w 1936"/>
              <a:gd name="T63" fmla="*/ 2096 h 2240"/>
              <a:gd name="T64" fmla="*/ 392 w 1936"/>
              <a:gd name="T65" fmla="*/ 2160 h 2240"/>
              <a:gd name="T66" fmla="*/ 352 w 1936"/>
              <a:gd name="T67" fmla="*/ 2240 h 2240"/>
              <a:gd name="T68" fmla="*/ 248 w 1936"/>
              <a:gd name="T69" fmla="*/ 2064 h 2240"/>
              <a:gd name="T70" fmla="*/ 144 w 1936"/>
              <a:gd name="T71" fmla="*/ 1920 h 2240"/>
              <a:gd name="T72" fmla="*/ 72 w 1936"/>
              <a:gd name="T73" fmla="*/ 1856 h 2240"/>
              <a:gd name="T74" fmla="*/ 16 w 1936"/>
              <a:gd name="T75" fmla="*/ 1800 h 2240"/>
              <a:gd name="T76" fmla="*/ 40 w 1936"/>
              <a:gd name="T77" fmla="*/ 1728 h 2240"/>
              <a:gd name="T78" fmla="*/ 80 w 1936"/>
              <a:gd name="T79" fmla="*/ 1648 h 2240"/>
              <a:gd name="T80" fmla="*/ 104 w 1936"/>
              <a:gd name="T81" fmla="*/ 1624 h 2240"/>
              <a:gd name="T82" fmla="*/ 192 w 1936"/>
              <a:gd name="T83" fmla="*/ 1496 h 2240"/>
              <a:gd name="T84" fmla="*/ 232 w 1936"/>
              <a:gd name="T85" fmla="*/ 1408 h 2240"/>
              <a:gd name="T86" fmla="*/ 248 w 1936"/>
              <a:gd name="T87" fmla="*/ 1360 h 2240"/>
              <a:gd name="T88" fmla="*/ 256 w 1936"/>
              <a:gd name="T89" fmla="*/ 1336 h 2240"/>
              <a:gd name="T90" fmla="*/ 216 w 1936"/>
              <a:gd name="T91" fmla="*/ 1192 h 2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36" h="2240">
                <a:moveTo>
                  <a:pt x="216" y="1192"/>
                </a:moveTo>
                <a:cubicBezTo>
                  <a:pt x="233" y="1140"/>
                  <a:pt x="229" y="1085"/>
                  <a:pt x="240" y="1032"/>
                </a:cubicBezTo>
                <a:cubicBezTo>
                  <a:pt x="260" y="931"/>
                  <a:pt x="303" y="819"/>
                  <a:pt x="392" y="760"/>
                </a:cubicBezTo>
                <a:cubicBezTo>
                  <a:pt x="417" y="722"/>
                  <a:pt x="485" y="662"/>
                  <a:pt x="528" y="648"/>
                </a:cubicBezTo>
                <a:cubicBezTo>
                  <a:pt x="552" y="640"/>
                  <a:pt x="579" y="638"/>
                  <a:pt x="600" y="624"/>
                </a:cubicBezTo>
                <a:cubicBezTo>
                  <a:pt x="643" y="596"/>
                  <a:pt x="695" y="584"/>
                  <a:pt x="744" y="568"/>
                </a:cubicBezTo>
                <a:cubicBezTo>
                  <a:pt x="774" y="558"/>
                  <a:pt x="816" y="528"/>
                  <a:pt x="840" y="512"/>
                </a:cubicBezTo>
                <a:cubicBezTo>
                  <a:pt x="877" y="487"/>
                  <a:pt x="896" y="451"/>
                  <a:pt x="920" y="416"/>
                </a:cubicBezTo>
                <a:cubicBezTo>
                  <a:pt x="955" y="363"/>
                  <a:pt x="934" y="420"/>
                  <a:pt x="960" y="368"/>
                </a:cubicBezTo>
                <a:cubicBezTo>
                  <a:pt x="980" y="329"/>
                  <a:pt x="998" y="288"/>
                  <a:pt x="1016" y="248"/>
                </a:cubicBezTo>
                <a:cubicBezTo>
                  <a:pt x="1060" y="149"/>
                  <a:pt x="997" y="252"/>
                  <a:pt x="1064" y="152"/>
                </a:cubicBezTo>
                <a:cubicBezTo>
                  <a:pt x="1069" y="144"/>
                  <a:pt x="1072" y="133"/>
                  <a:pt x="1080" y="128"/>
                </a:cubicBezTo>
                <a:cubicBezTo>
                  <a:pt x="1105" y="111"/>
                  <a:pt x="1124" y="84"/>
                  <a:pt x="1152" y="72"/>
                </a:cubicBezTo>
                <a:cubicBezTo>
                  <a:pt x="1223" y="41"/>
                  <a:pt x="1295" y="24"/>
                  <a:pt x="1368" y="0"/>
                </a:cubicBezTo>
                <a:cubicBezTo>
                  <a:pt x="1380" y="36"/>
                  <a:pt x="1391" y="70"/>
                  <a:pt x="1408" y="104"/>
                </a:cubicBezTo>
                <a:cubicBezTo>
                  <a:pt x="1425" y="138"/>
                  <a:pt x="1423" y="120"/>
                  <a:pt x="1448" y="152"/>
                </a:cubicBezTo>
                <a:cubicBezTo>
                  <a:pt x="1468" y="178"/>
                  <a:pt x="1484" y="206"/>
                  <a:pt x="1504" y="232"/>
                </a:cubicBezTo>
                <a:cubicBezTo>
                  <a:pt x="1517" y="270"/>
                  <a:pt x="1543" y="314"/>
                  <a:pt x="1576" y="336"/>
                </a:cubicBezTo>
                <a:cubicBezTo>
                  <a:pt x="1622" y="406"/>
                  <a:pt x="1702" y="507"/>
                  <a:pt x="1784" y="528"/>
                </a:cubicBezTo>
                <a:cubicBezTo>
                  <a:pt x="1810" y="545"/>
                  <a:pt x="1837" y="552"/>
                  <a:pt x="1864" y="568"/>
                </a:cubicBezTo>
                <a:cubicBezTo>
                  <a:pt x="1880" y="578"/>
                  <a:pt x="1896" y="589"/>
                  <a:pt x="1912" y="600"/>
                </a:cubicBezTo>
                <a:cubicBezTo>
                  <a:pt x="1920" y="605"/>
                  <a:pt x="1936" y="616"/>
                  <a:pt x="1936" y="616"/>
                </a:cubicBezTo>
                <a:cubicBezTo>
                  <a:pt x="1910" y="642"/>
                  <a:pt x="1902" y="666"/>
                  <a:pt x="1880" y="696"/>
                </a:cubicBezTo>
                <a:cubicBezTo>
                  <a:pt x="1835" y="831"/>
                  <a:pt x="1810" y="979"/>
                  <a:pt x="1792" y="1120"/>
                </a:cubicBezTo>
                <a:cubicBezTo>
                  <a:pt x="1802" y="1209"/>
                  <a:pt x="1799" y="1295"/>
                  <a:pt x="1784" y="1384"/>
                </a:cubicBezTo>
                <a:cubicBezTo>
                  <a:pt x="1778" y="1487"/>
                  <a:pt x="1781" y="1514"/>
                  <a:pt x="1752" y="1592"/>
                </a:cubicBezTo>
                <a:cubicBezTo>
                  <a:pt x="1731" y="1647"/>
                  <a:pt x="1697" y="1683"/>
                  <a:pt x="1656" y="1720"/>
                </a:cubicBezTo>
                <a:cubicBezTo>
                  <a:pt x="1612" y="1759"/>
                  <a:pt x="1534" y="1851"/>
                  <a:pt x="1480" y="1864"/>
                </a:cubicBezTo>
                <a:cubicBezTo>
                  <a:pt x="1306" y="1908"/>
                  <a:pt x="1130" y="1903"/>
                  <a:pt x="952" y="1920"/>
                </a:cubicBezTo>
                <a:cubicBezTo>
                  <a:pt x="801" y="1934"/>
                  <a:pt x="658" y="2004"/>
                  <a:pt x="512" y="2040"/>
                </a:cubicBezTo>
                <a:cubicBezTo>
                  <a:pt x="504" y="2048"/>
                  <a:pt x="497" y="2057"/>
                  <a:pt x="488" y="2064"/>
                </a:cubicBezTo>
                <a:cubicBezTo>
                  <a:pt x="473" y="2076"/>
                  <a:pt x="440" y="2096"/>
                  <a:pt x="440" y="2096"/>
                </a:cubicBezTo>
                <a:cubicBezTo>
                  <a:pt x="421" y="2124"/>
                  <a:pt x="421" y="2141"/>
                  <a:pt x="392" y="2160"/>
                </a:cubicBezTo>
                <a:cubicBezTo>
                  <a:pt x="372" y="2221"/>
                  <a:pt x="386" y="2195"/>
                  <a:pt x="352" y="2240"/>
                </a:cubicBezTo>
                <a:cubicBezTo>
                  <a:pt x="328" y="2169"/>
                  <a:pt x="286" y="2125"/>
                  <a:pt x="248" y="2064"/>
                </a:cubicBezTo>
                <a:cubicBezTo>
                  <a:pt x="217" y="2014"/>
                  <a:pt x="182" y="1964"/>
                  <a:pt x="144" y="1920"/>
                </a:cubicBezTo>
                <a:cubicBezTo>
                  <a:pt x="97" y="1865"/>
                  <a:pt x="148" y="1907"/>
                  <a:pt x="72" y="1856"/>
                </a:cubicBezTo>
                <a:cubicBezTo>
                  <a:pt x="50" y="1841"/>
                  <a:pt x="16" y="1800"/>
                  <a:pt x="16" y="1800"/>
                </a:cubicBezTo>
                <a:cubicBezTo>
                  <a:pt x="0" y="1753"/>
                  <a:pt x="7" y="1794"/>
                  <a:pt x="40" y="1728"/>
                </a:cubicBezTo>
                <a:cubicBezTo>
                  <a:pt x="52" y="1704"/>
                  <a:pt x="65" y="1670"/>
                  <a:pt x="80" y="1648"/>
                </a:cubicBezTo>
                <a:cubicBezTo>
                  <a:pt x="86" y="1639"/>
                  <a:pt x="97" y="1633"/>
                  <a:pt x="104" y="1624"/>
                </a:cubicBezTo>
                <a:cubicBezTo>
                  <a:pt x="138" y="1585"/>
                  <a:pt x="163" y="1539"/>
                  <a:pt x="192" y="1496"/>
                </a:cubicBezTo>
                <a:cubicBezTo>
                  <a:pt x="210" y="1469"/>
                  <a:pt x="218" y="1437"/>
                  <a:pt x="232" y="1408"/>
                </a:cubicBezTo>
                <a:cubicBezTo>
                  <a:pt x="240" y="1393"/>
                  <a:pt x="243" y="1376"/>
                  <a:pt x="248" y="1360"/>
                </a:cubicBezTo>
                <a:cubicBezTo>
                  <a:pt x="251" y="1352"/>
                  <a:pt x="256" y="1336"/>
                  <a:pt x="256" y="1336"/>
                </a:cubicBezTo>
                <a:cubicBezTo>
                  <a:pt x="255" y="1316"/>
                  <a:pt x="282" y="1192"/>
                  <a:pt x="216" y="1192"/>
                </a:cubicBezTo>
                <a:close/>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489" name="Freeform 9"/>
          <p:cNvSpPr>
            <a:spLocks/>
          </p:cNvSpPr>
          <p:nvPr/>
        </p:nvSpPr>
        <p:spPr bwMode="auto">
          <a:xfrm>
            <a:off x="6864546" y="4020271"/>
            <a:ext cx="241300" cy="280988"/>
          </a:xfrm>
          <a:custGeom>
            <a:avLst/>
            <a:gdLst>
              <a:gd name="T0" fmla="*/ 112 w 152"/>
              <a:gd name="T1" fmla="*/ 9 h 177"/>
              <a:gd name="T2" fmla="*/ 0 w 152"/>
              <a:gd name="T3" fmla="*/ 65 h 177"/>
              <a:gd name="T4" fmla="*/ 8 w 152"/>
              <a:gd name="T5" fmla="*/ 137 h 177"/>
              <a:gd name="T6" fmla="*/ 80 w 152"/>
              <a:gd name="T7" fmla="*/ 177 h 177"/>
              <a:gd name="T8" fmla="*/ 152 w 152"/>
              <a:gd name="T9" fmla="*/ 121 h 177"/>
              <a:gd name="T10" fmla="*/ 144 w 152"/>
              <a:gd name="T11" fmla="*/ 57 h 177"/>
              <a:gd name="T12" fmla="*/ 112 w 152"/>
              <a:gd name="T13" fmla="*/ 9 h 177"/>
            </a:gdLst>
            <a:ahLst/>
            <a:cxnLst>
              <a:cxn ang="0">
                <a:pos x="T0" y="T1"/>
              </a:cxn>
              <a:cxn ang="0">
                <a:pos x="T2" y="T3"/>
              </a:cxn>
              <a:cxn ang="0">
                <a:pos x="T4" y="T5"/>
              </a:cxn>
              <a:cxn ang="0">
                <a:pos x="T6" y="T7"/>
              </a:cxn>
              <a:cxn ang="0">
                <a:pos x="T8" y="T9"/>
              </a:cxn>
              <a:cxn ang="0">
                <a:pos x="T10" y="T11"/>
              </a:cxn>
              <a:cxn ang="0">
                <a:pos x="T12" y="T13"/>
              </a:cxn>
            </a:cxnLst>
            <a:rect l="0" t="0" r="r" b="b"/>
            <a:pathLst>
              <a:path w="152" h="177">
                <a:moveTo>
                  <a:pt x="112" y="9"/>
                </a:moveTo>
                <a:cubicBezTo>
                  <a:pt x="29" y="17"/>
                  <a:pt x="22" y="0"/>
                  <a:pt x="0" y="65"/>
                </a:cubicBezTo>
                <a:cubicBezTo>
                  <a:pt x="3" y="89"/>
                  <a:pt x="0" y="114"/>
                  <a:pt x="8" y="137"/>
                </a:cubicBezTo>
                <a:cubicBezTo>
                  <a:pt x="17" y="163"/>
                  <a:pt x="80" y="177"/>
                  <a:pt x="80" y="177"/>
                </a:cubicBezTo>
                <a:cubicBezTo>
                  <a:pt x="123" y="168"/>
                  <a:pt x="138" y="163"/>
                  <a:pt x="152" y="121"/>
                </a:cubicBezTo>
                <a:cubicBezTo>
                  <a:pt x="149" y="100"/>
                  <a:pt x="152" y="77"/>
                  <a:pt x="144" y="57"/>
                </a:cubicBezTo>
                <a:cubicBezTo>
                  <a:pt x="132" y="27"/>
                  <a:pt x="112" y="59"/>
                  <a:pt x="112" y="9"/>
                </a:cubicBezTo>
                <a:close/>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493" name="Line 13"/>
          <p:cNvSpPr>
            <a:spLocks noChangeShapeType="1"/>
          </p:cNvSpPr>
          <p:nvPr/>
        </p:nvSpPr>
        <p:spPr bwMode="auto">
          <a:xfrm flipV="1">
            <a:off x="5569146" y="5315671"/>
            <a:ext cx="381000" cy="3810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494" name="Text Box 14"/>
          <p:cNvSpPr txBox="1">
            <a:spLocks noChangeArrowheads="1"/>
          </p:cNvSpPr>
          <p:nvPr/>
        </p:nvSpPr>
        <p:spPr bwMode="auto">
          <a:xfrm>
            <a:off x="5188146" y="5696671"/>
            <a:ext cx="796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de-CH" sz="2000" b="0">
                <a:latin typeface="Arial" charset="0"/>
              </a:rPr>
              <a:t>C = 0</a:t>
            </a:r>
            <a:endParaRPr lang="en-GB" sz="2000" b="0">
              <a:latin typeface="Arial" charset="0"/>
            </a:endParaRPr>
          </a:p>
        </p:txBody>
      </p:sp>
      <p:sp>
        <p:nvSpPr>
          <p:cNvPr id="20495" name="Text Box 15"/>
          <p:cNvSpPr txBox="1">
            <a:spLocks noChangeArrowheads="1"/>
          </p:cNvSpPr>
          <p:nvPr/>
        </p:nvSpPr>
        <p:spPr bwMode="auto">
          <a:xfrm>
            <a:off x="6940746" y="5315671"/>
            <a:ext cx="13492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0" dirty="0"/>
              <a:t>impervious</a:t>
            </a:r>
          </a:p>
        </p:txBody>
      </p:sp>
      <p:graphicFrame>
        <p:nvGraphicFramePr>
          <p:cNvPr id="20496" name="Object 16"/>
          <p:cNvGraphicFramePr>
            <a:graphicFrameLocks noChangeAspect="1"/>
          </p:cNvGraphicFramePr>
          <p:nvPr>
            <p:extLst/>
          </p:nvPr>
        </p:nvGraphicFramePr>
        <p:xfrm>
          <a:off x="7016946" y="5772871"/>
          <a:ext cx="1166813" cy="311150"/>
        </p:xfrm>
        <a:graphic>
          <a:graphicData uri="http://schemas.openxmlformats.org/presentationml/2006/ole">
            <mc:AlternateContent xmlns:mc="http://schemas.openxmlformats.org/markup-compatibility/2006">
              <mc:Choice xmlns:v="urn:schemas-microsoft-com:vml" Requires="v">
                <p:oleObj spid="_x0000_s8241" name="Equation" r:id="rId7" imgW="660240" imgH="177480" progId="Equation.3">
                  <p:embed/>
                </p:oleObj>
              </mc:Choice>
              <mc:Fallback>
                <p:oleObj name="Equation" r:id="rId7" imgW="660240" imgH="177480" progId="Equation.3">
                  <p:embed/>
                  <p:pic>
                    <p:nvPicPr>
                      <p:cNvPr id="20496"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6946" y="5772871"/>
                        <a:ext cx="1166813"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97" name="Text Box 17"/>
          <p:cNvSpPr txBox="1">
            <a:spLocks noChangeArrowheads="1"/>
          </p:cNvSpPr>
          <p:nvPr/>
        </p:nvSpPr>
        <p:spPr bwMode="auto">
          <a:xfrm>
            <a:off x="7474146" y="1124671"/>
            <a:ext cx="15099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0" dirty="0"/>
              <a:t>transmission</a:t>
            </a:r>
          </a:p>
        </p:txBody>
      </p:sp>
      <p:sp>
        <p:nvSpPr>
          <p:cNvPr id="20498" name="Line 18"/>
          <p:cNvSpPr>
            <a:spLocks noChangeShapeType="1"/>
          </p:cNvSpPr>
          <p:nvPr/>
        </p:nvSpPr>
        <p:spPr bwMode="auto">
          <a:xfrm flipH="1">
            <a:off x="8159946" y="1505671"/>
            <a:ext cx="228600" cy="1219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500" name="Text Box 20"/>
          <p:cNvSpPr txBox="1">
            <a:spLocks noChangeArrowheads="1"/>
          </p:cNvSpPr>
          <p:nvPr/>
        </p:nvSpPr>
        <p:spPr bwMode="auto">
          <a:xfrm>
            <a:off x="5111946" y="2572471"/>
            <a:ext cx="13492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0" dirty="0"/>
              <a:t>impervious</a:t>
            </a:r>
          </a:p>
        </p:txBody>
      </p:sp>
      <p:sp>
        <p:nvSpPr>
          <p:cNvPr id="20501" name="Line 21"/>
          <p:cNvSpPr>
            <a:spLocks noChangeShapeType="1"/>
          </p:cNvSpPr>
          <p:nvPr/>
        </p:nvSpPr>
        <p:spPr bwMode="auto">
          <a:xfrm flipH="1" flipV="1">
            <a:off x="6331146" y="2039071"/>
            <a:ext cx="533400" cy="1981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0502" name="Text Box 22"/>
          <p:cNvSpPr txBox="1">
            <a:spLocks noChangeArrowheads="1"/>
          </p:cNvSpPr>
          <p:nvPr/>
        </p:nvSpPr>
        <p:spPr bwMode="auto">
          <a:xfrm>
            <a:off x="5111946" y="1581871"/>
            <a:ext cx="267028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0" dirty="0"/>
              <a:t>1</a:t>
            </a:r>
            <a:r>
              <a:rPr lang="en-US" sz="2000" b="0" baseline="30000" dirty="0"/>
              <a:t>st</a:t>
            </a:r>
            <a:r>
              <a:rPr lang="en-US" sz="2000" dirty="0"/>
              <a:t> </a:t>
            </a:r>
            <a:r>
              <a:rPr lang="en-US" sz="2000" b="0" dirty="0"/>
              <a:t>or 2</a:t>
            </a:r>
            <a:r>
              <a:rPr lang="en-US" sz="2000" b="0" baseline="30000" dirty="0"/>
              <a:t>nd</a:t>
            </a:r>
            <a:r>
              <a:rPr lang="en-US" sz="2000" dirty="0"/>
              <a:t> </a:t>
            </a:r>
            <a:r>
              <a:rPr lang="en-US" sz="2000" b="0" dirty="0"/>
              <a:t>type boundary</a:t>
            </a:r>
          </a:p>
        </p:txBody>
      </p:sp>
      <p:sp>
        <p:nvSpPr>
          <p:cNvPr id="20" name="Datumsplatzhalter 3">
            <a:extLst>
              <a:ext uri="{FF2B5EF4-FFF2-40B4-BE49-F238E27FC236}">
                <a16:creationId xmlns:a16="http://schemas.microsoft.com/office/drawing/2014/main" id="{8B6FAEC3-9765-4499-943B-0C6018E2D8EE}"/>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6049845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IE" dirty="0"/>
              <a:t>Initial conditions </a:t>
            </a:r>
          </a:p>
        </p:txBody>
      </p:sp>
      <p:sp>
        <p:nvSpPr>
          <p:cNvPr id="5" name="Inhaltsplatzhalter 4">
            <a:extLst>
              <a:ext uri="{FF2B5EF4-FFF2-40B4-BE49-F238E27FC236}">
                <a16:creationId xmlns:a16="http://schemas.microsoft.com/office/drawing/2014/main" id="{0EE1AB0C-DEC6-449B-84CF-A7C144206C14}"/>
              </a:ext>
            </a:extLst>
          </p:cNvPr>
          <p:cNvSpPr>
            <a:spLocks noGrp="1"/>
          </p:cNvSpPr>
          <p:nvPr>
            <p:ph idx="1"/>
          </p:nvPr>
        </p:nvSpPr>
        <p:spPr/>
        <p:txBody>
          <a:bodyPr/>
          <a:lstStyle/>
          <a:p>
            <a:pPr marL="457200" indent="-457200"/>
            <a:r>
              <a:rPr lang="en-AU" dirty="0">
                <a:solidFill>
                  <a:prstClr val="black"/>
                </a:solidFill>
              </a:rPr>
              <a:t>Concentration distribution c (x, y, z) at time t</a:t>
            </a:r>
            <a:r>
              <a:rPr lang="en-AU" baseline="-25000" dirty="0">
                <a:solidFill>
                  <a:prstClr val="black"/>
                </a:solidFill>
              </a:rPr>
              <a:t>0  </a:t>
            </a:r>
          </a:p>
          <a:p>
            <a:pPr marL="457200" indent="-457200"/>
            <a:endParaRPr lang="en-AU" baseline="-25000" dirty="0">
              <a:solidFill>
                <a:prstClr val="black"/>
              </a:solidFill>
            </a:endParaRPr>
          </a:p>
          <a:p>
            <a:pPr marL="457200" indent="-457200"/>
            <a:r>
              <a:rPr lang="en-AU" dirty="0">
                <a:solidFill>
                  <a:prstClr val="black"/>
                </a:solidFill>
              </a:rPr>
              <a:t>In case of contamination as initial condition: </a:t>
            </a:r>
            <a:br>
              <a:rPr lang="en-AU" dirty="0">
                <a:solidFill>
                  <a:prstClr val="black"/>
                </a:solidFill>
              </a:rPr>
            </a:br>
            <a:r>
              <a:rPr lang="en-AU" dirty="0">
                <a:solidFill>
                  <a:prstClr val="black"/>
                </a:solidFill>
              </a:rPr>
              <a:t>c(x, y, z, t = 0) = 0</a:t>
            </a:r>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solidFill>
                <a:prstClr val="black"/>
              </a:solidFill>
            </a:endParaRPr>
          </a:p>
        </p:txBody>
      </p:sp>
      <p:sp>
        <p:nvSpPr>
          <p:cNvPr id="10" name="Datumsplatzhalter 3">
            <a:extLst>
              <a:ext uri="{FF2B5EF4-FFF2-40B4-BE49-F238E27FC236}">
                <a16:creationId xmlns:a16="http://schemas.microsoft.com/office/drawing/2014/main" id="{9313E6EB-1457-4580-898C-AA25B32A5A8D}"/>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4201348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Embedding of a transport model in a flow model</a:t>
            </a:r>
          </a:p>
        </p:txBody>
      </p:sp>
      <p:pic>
        <p:nvPicPr>
          <p:cNvPr id="4" name="Grafik 3"/>
          <p:cNvPicPr>
            <a:picLocks noChangeAspect="1"/>
          </p:cNvPicPr>
          <p:nvPr/>
        </p:nvPicPr>
        <p:blipFill>
          <a:blip r:embed="rId2"/>
          <a:stretch>
            <a:fillRect/>
          </a:stretch>
        </p:blipFill>
        <p:spPr>
          <a:xfrm>
            <a:off x="4384159" y="1415853"/>
            <a:ext cx="4116044" cy="5305621"/>
          </a:xfrm>
          <a:prstGeom prst="rect">
            <a:avLst/>
          </a:prstGeom>
        </p:spPr>
      </p:pic>
      <p:sp>
        <p:nvSpPr>
          <p:cNvPr id="3" name="Rechteck 2"/>
          <p:cNvSpPr/>
          <p:nvPr/>
        </p:nvSpPr>
        <p:spPr>
          <a:xfrm>
            <a:off x="776658" y="2420888"/>
            <a:ext cx="4038600" cy="1200329"/>
          </a:xfrm>
          <a:prstGeom prst="rect">
            <a:avLst/>
          </a:prstGeom>
        </p:spPr>
        <p:txBody>
          <a:bodyPr wrap="square">
            <a:spAutoFit/>
          </a:bodyPr>
          <a:lstStyle/>
          <a:p>
            <a:r>
              <a:rPr lang="en-US" sz="2400" dirty="0"/>
              <a:t>Refined grid for the transport model within a coarse grid for the flow model. </a:t>
            </a:r>
            <a:endParaRPr lang="de-DE" sz="2400" dirty="0"/>
          </a:p>
        </p:txBody>
      </p:sp>
      <p:sp>
        <p:nvSpPr>
          <p:cNvPr id="7" name="Datumsplatzhalter 3">
            <a:extLst>
              <a:ext uri="{FF2B5EF4-FFF2-40B4-BE49-F238E27FC236}">
                <a16:creationId xmlns:a16="http://schemas.microsoft.com/office/drawing/2014/main" id="{3E7C1D2C-7689-4B87-BE57-4C8F7C69B5D3}"/>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3311004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normAutofit/>
          </a:bodyPr>
          <a:lstStyle/>
          <a:p>
            <a:r>
              <a:rPr lang="en-US" dirty="0"/>
              <a:t>Solution methods for transport equation</a:t>
            </a:r>
          </a:p>
        </p:txBody>
      </p:sp>
      <p:sp>
        <p:nvSpPr>
          <p:cNvPr id="3" name="Inhaltsplatzhalter 2">
            <a:extLst>
              <a:ext uri="{FF2B5EF4-FFF2-40B4-BE49-F238E27FC236}">
                <a16:creationId xmlns:a16="http://schemas.microsoft.com/office/drawing/2014/main" id="{E9FBB346-95E8-494B-8E2A-6BD547B47F3E}"/>
              </a:ext>
            </a:extLst>
          </p:cNvPr>
          <p:cNvSpPr>
            <a:spLocks noGrp="1"/>
          </p:cNvSpPr>
          <p:nvPr>
            <p:ph idx="1"/>
          </p:nvPr>
        </p:nvSpPr>
        <p:spPr/>
        <p:txBody>
          <a:bodyPr>
            <a:normAutofit/>
          </a:bodyPr>
          <a:lstStyle/>
          <a:p>
            <a:r>
              <a:rPr lang="en-US" sz="2400" dirty="0"/>
              <a:t>Analytical solutions</a:t>
            </a:r>
          </a:p>
          <a:p>
            <a:pPr>
              <a:buFont typeface="Wingdings" panose="05000000000000000000" pitchFamily="2" charset="2"/>
              <a:buChar char="Ø"/>
            </a:pPr>
            <a:r>
              <a:rPr lang="en-US" sz="2400" dirty="0"/>
              <a:t>Simple flow conditions / simple initial and boundary conditions, homogeneity</a:t>
            </a:r>
          </a:p>
          <a:p>
            <a:endParaRPr lang="en-US" sz="2400" dirty="0"/>
          </a:p>
          <a:p>
            <a:r>
              <a:rPr lang="en-US" sz="2400" dirty="0"/>
              <a:t>Neglecting diffusion/ dispersion</a:t>
            </a:r>
          </a:p>
          <a:p>
            <a:pPr>
              <a:buFont typeface="Wingdings" panose="05000000000000000000" pitchFamily="2" charset="2"/>
              <a:buChar char="Ø"/>
            </a:pPr>
            <a:r>
              <a:rPr lang="en-US" sz="2400" dirty="0"/>
              <a:t>Pathlines, travel times, concentration along path lines</a:t>
            </a:r>
          </a:p>
          <a:p>
            <a:endParaRPr lang="en-US" sz="2400" dirty="0"/>
          </a:p>
          <a:p>
            <a:r>
              <a:rPr lang="en-US" sz="2400" dirty="0"/>
              <a:t>Numerical solutions</a:t>
            </a:r>
          </a:p>
          <a:p>
            <a:pPr>
              <a:buFont typeface="Wingdings" panose="05000000000000000000" pitchFamily="2" charset="2"/>
              <a:buChar char="Ø"/>
            </a:pPr>
            <a:r>
              <a:rPr lang="en-US" sz="2400" dirty="0"/>
              <a:t>Grid methods: FD, FV, FE</a:t>
            </a:r>
          </a:p>
          <a:p>
            <a:pPr>
              <a:buFont typeface="Wingdings" panose="05000000000000000000" pitchFamily="2" charset="2"/>
              <a:buChar char="Ø"/>
            </a:pPr>
            <a:r>
              <a:rPr lang="en-US" sz="2400" dirty="0"/>
              <a:t>Particle-tracking methods: MOC, Random-Walk</a:t>
            </a:r>
            <a:endParaRPr lang="en-US" dirty="0"/>
          </a:p>
        </p:txBody>
      </p:sp>
      <p:sp>
        <p:nvSpPr>
          <p:cNvPr id="6" name="Datumsplatzhalter 3">
            <a:extLst>
              <a:ext uri="{FF2B5EF4-FFF2-40B4-BE49-F238E27FC236}">
                <a16:creationId xmlns:a16="http://schemas.microsoft.com/office/drawing/2014/main" id="{E733ED54-DBF3-403B-8194-26BB475A61F6}"/>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121367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Propagation </a:t>
            </a:r>
            <a:r>
              <a:rPr lang="de-DE" dirty="0" err="1"/>
              <a:t>times</a:t>
            </a:r>
            <a:endParaRPr lang="en-US" dirty="0"/>
          </a:p>
        </p:txBody>
      </p:sp>
      <p:sp>
        <p:nvSpPr>
          <p:cNvPr id="18" name="Datumsplatzhalter 3">
            <a:extLst>
              <a:ext uri="{FF2B5EF4-FFF2-40B4-BE49-F238E27FC236}">
                <a16:creationId xmlns:a16="http://schemas.microsoft.com/office/drawing/2014/main" id="{18D413FA-A898-499A-8760-759E27D934F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
        <p:nvSpPr>
          <p:cNvPr id="9" name="Inhaltsplatzhalter 8">
            <a:extLst>
              <a:ext uri="{FF2B5EF4-FFF2-40B4-BE49-F238E27FC236}">
                <a16:creationId xmlns:a16="http://schemas.microsoft.com/office/drawing/2014/main" id="{ACF76522-6146-48BC-AB57-9064167E58A3}"/>
              </a:ext>
            </a:extLst>
          </p:cNvPr>
          <p:cNvSpPr txBox="1">
            <a:spLocks noGrp="1"/>
          </p:cNvSpPr>
          <p:nvPr>
            <p:ph idx="1"/>
          </p:nvPr>
        </p:nvSpPr>
        <p:spPr>
          <a:xfrm>
            <a:off x="457200" y="1600200"/>
            <a:ext cx="8229600" cy="5678478"/>
          </a:xfrm>
          <a:prstGeom prst="rect">
            <a:avLst/>
          </a:prstGeom>
          <a:noFill/>
        </p:spPr>
        <p:txBody>
          <a:bodyPr wrap="square" rtlCol="0">
            <a:spAutoFit/>
          </a:bodyPr>
          <a:lstStyle/>
          <a:p>
            <a:r>
              <a:rPr lang="en-US" sz="2400" dirty="0">
                <a:solidFill>
                  <a:prstClr val="black"/>
                </a:solidFill>
              </a:rPr>
              <a:t>Diffusive propagation time:</a:t>
            </a:r>
          </a:p>
          <a:p>
            <a:endParaRPr lang="de-DE" sz="2400" dirty="0">
              <a:solidFill>
                <a:prstClr val="black"/>
              </a:solidFill>
            </a:endParaRPr>
          </a:p>
          <a:p>
            <a:r>
              <a:rPr lang="en-US" sz="2400" dirty="0">
                <a:solidFill>
                  <a:prstClr val="black"/>
                </a:solidFill>
              </a:rPr>
              <a:t>Advective propagation time:</a:t>
            </a:r>
          </a:p>
          <a:p>
            <a:endParaRPr lang="de-DE" sz="1050" dirty="0">
              <a:solidFill>
                <a:prstClr val="black"/>
              </a:solidFill>
            </a:endParaRPr>
          </a:p>
          <a:p>
            <a:r>
              <a:rPr lang="en-US" sz="2400" dirty="0">
                <a:solidFill>
                  <a:prstClr val="black"/>
                </a:solidFill>
              </a:rPr>
              <a:t>The ratio of diffuse to advective propagation time is called </a:t>
            </a:r>
            <a:r>
              <a:rPr lang="en-US" sz="2400" dirty="0">
                <a:solidFill>
                  <a:schemeClr val="tx2"/>
                </a:solidFill>
              </a:rPr>
              <a:t>Peclet number</a:t>
            </a:r>
            <a:r>
              <a:rPr lang="en-US" sz="2400" dirty="0">
                <a:solidFill>
                  <a:prstClr val="black"/>
                </a:solidFill>
              </a:rPr>
              <a:t>. The Peclet number (Pe) is a dimensionless number.</a:t>
            </a:r>
          </a:p>
          <a:p>
            <a:endParaRPr lang="de-DE" sz="2400" dirty="0">
              <a:solidFill>
                <a:prstClr val="black"/>
              </a:solidFill>
            </a:endParaRPr>
          </a:p>
          <a:p>
            <a:endParaRPr lang="de-DE" sz="2400" dirty="0">
              <a:solidFill>
                <a:prstClr val="black"/>
              </a:solidFill>
            </a:endParaRPr>
          </a:p>
          <a:p>
            <a:endParaRPr lang="de-DE" sz="600" dirty="0">
              <a:solidFill>
                <a:prstClr val="black"/>
              </a:solidFill>
            </a:endParaRPr>
          </a:p>
          <a:p>
            <a:pPr lvl="0"/>
            <a:r>
              <a:rPr lang="en-US" sz="2400" dirty="0">
                <a:solidFill>
                  <a:prstClr val="black"/>
                </a:solidFill>
              </a:rPr>
              <a:t>Pe = 0,       pure dispersive transport</a:t>
            </a:r>
          </a:p>
          <a:p>
            <a:pPr lvl="0"/>
            <a:r>
              <a:rPr lang="en-US" sz="2400" dirty="0">
                <a:solidFill>
                  <a:prstClr val="black"/>
                </a:solidFill>
              </a:rPr>
              <a:t>Pe = ∞,     pure advective transport</a:t>
            </a:r>
          </a:p>
          <a:p>
            <a:endParaRPr lang="en-US" sz="2400" dirty="0">
              <a:solidFill>
                <a:prstClr val="black"/>
              </a:solidFill>
            </a:endParaRPr>
          </a:p>
          <a:p>
            <a:endParaRPr lang="de-DE" i="1" dirty="0">
              <a:solidFill>
                <a:prstClr val="black"/>
              </a:solidFill>
              <a:ea typeface="Cambria Math" pitchFamily="18" charset="0"/>
            </a:endParaRP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5B93126C-6F71-48F7-8D90-512F9BC520D4}"/>
                  </a:ext>
                </a:extLst>
              </p:cNvPr>
              <p:cNvSpPr txBox="1"/>
              <p:nvPr/>
            </p:nvSpPr>
            <p:spPr>
              <a:xfrm>
                <a:off x="4862767" y="1412776"/>
                <a:ext cx="2013489" cy="764568"/>
              </a:xfrm>
              <a:prstGeom prst="rect">
                <a:avLst/>
              </a:prstGeom>
              <a:noFill/>
            </p:spPr>
            <p:txBody>
              <a:bodyPr wrap="square" rtlCol="0">
                <a:spAutoFit/>
              </a:bodyPr>
              <a:lstStyle/>
              <a:p>
                <a:r>
                  <a:rPr lang="en-US" sz="2800" dirty="0" err="1">
                    <a:solidFill>
                      <a:prstClr val="black"/>
                    </a:solidFill>
                    <a:latin typeface="Cambria Math" pitchFamily="18" charset="0"/>
                    <a:ea typeface="Cambria Math" pitchFamily="18" charset="0"/>
                  </a:rPr>
                  <a:t>t</a:t>
                </a:r>
                <a:r>
                  <a:rPr lang="en-US" sz="2800" baseline="-25000" dirty="0" err="1">
                    <a:solidFill>
                      <a:prstClr val="black"/>
                    </a:solidFill>
                    <a:latin typeface="Cambria Math" pitchFamily="18" charset="0"/>
                    <a:ea typeface="Cambria Math" pitchFamily="18" charset="0"/>
                  </a:rPr>
                  <a:t>diffusive</a:t>
                </a:r>
                <a:r>
                  <a:rPr lang="en-US" sz="2800" dirty="0">
                    <a:solidFill>
                      <a:prstClr val="black"/>
                    </a:solidFill>
                    <a:latin typeface="Cambria Math" pitchFamily="18" charset="0"/>
                    <a:ea typeface="Cambria Math" pitchFamily="18" charset="0"/>
                  </a:rPr>
                  <a:t>  = </a:t>
                </a:r>
                <a14:m>
                  <m:oMath xmlns:m="http://schemas.openxmlformats.org/officeDocument/2006/math">
                    <m:f>
                      <m:fPr>
                        <m:ctrlPr>
                          <a:rPr lang="en-US" sz="2800" i="1" smtClean="0">
                            <a:solidFill>
                              <a:prstClr val="black"/>
                            </a:solidFill>
                            <a:latin typeface="Cambria Math" panose="02040503050406030204" pitchFamily="18" charset="0"/>
                            <a:ea typeface="Cambria Math" pitchFamily="18" charset="0"/>
                          </a:rPr>
                        </m:ctrlPr>
                      </m:fPr>
                      <m:num>
                        <m:sSup>
                          <m:sSupPr>
                            <m:ctrlPr>
                              <a:rPr lang="en-US" sz="2800" i="1" smtClean="0">
                                <a:solidFill>
                                  <a:prstClr val="black"/>
                                </a:solidFill>
                                <a:latin typeface="Cambria Math" panose="02040503050406030204" pitchFamily="18" charset="0"/>
                                <a:ea typeface="Cambria Math" pitchFamily="18" charset="0"/>
                              </a:rPr>
                            </m:ctrlPr>
                          </m:sSupPr>
                          <m:e>
                            <m:r>
                              <a:rPr lang="en-US" sz="2800" i="1" smtClean="0">
                                <a:solidFill>
                                  <a:prstClr val="black"/>
                                </a:solidFill>
                                <a:latin typeface="Cambria Math" panose="02040503050406030204" pitchFamily="18" charset="0"/>
                                <a:ea typeface="Cambria Math" pitchFamily="18" charset="0"/>
                              </a:rPr>
                              <m:t>𝐿</m:t>
                            </m:r>
                          </m:e>
                          <m:sup>
                            <m:r>
                              <a:rPr lang="en-US" sz="2800" i="1" smtClean="0">
                                <a:solidFill>
                                  <a:prstClr val="black"/>
                                </a:solidFill>
                                <a:latin typeface="Cambria Math" panose="02040503050406030204" pitchFamily="18" charset="0"/>
                                <a:ea typeface="Cambria Math" pitchFamily="18" charset="0"/>
                              </a:rPr>
                              <m:t>2</m:t>
                            </m:r>
                          </m:sup>
                        </m:sSup>
                      </m:num>
                      <m:den>
                        <m:r>
                          <a:rPr lang="en-US" sz="2800" i="1" smtClean="0">
                            <a:solidFill>
                              <a:prstClr val="black"/>
                            </a:solidFill>
                            <a:latin typeface="Cambria Math" panose="02040503050406030204" pitchFamily="18" charset="0"/>
                            <a:ea typeface="Cambria Math" pitchFamily="18" charset="0"/>
                          </a:rPr>
                          <m:t>𝐷</m:t>
                        </m:r>
                      </m:den>
                    </m:f>
                  </m:oMath>
                </a14:m>
                <a:endParaRPr lang="en-US" sz="2800" dirty="0">
                  <a:solidFill>
                    <a:prstClr val="black"/>
                  </a:solidFill>
                  <a:latin typeface="Cambria Math" pitchFamily="18" charset="0"/>
                  <a:ea typeface="Cambria Math" pitchFamily="18" charset="0"/>
                </a:endParaRPr>
              </a:p>
            </p:txBody>
          </p:sp>
        </mc:Choice>
        <mc:Fallback xmlns="">
          <p:sp>
            <p:nvSpPr>
              <p:cNvPr id="6" name="Textfeld 5">
                <a:extLst>
                  <a:ext uri="{FF2B5EF4-FFF2-40B4-BE49-F238E27FC236}">
                    <a16:creationId xmlns:a16="http://schemas.microsoft.com/office/drawing/2014/main" id="{5B93126C-6F71-48F7-8D90-512F9BC520D4}"/>
                  </a:ext>
                </a:extLst>
              </p:cNvPr>
              <p:cNvSpPr txBox="1">
                <a:spLocks noRot="1" noChangeAspect="1" noMove="1" noResize="1" noEditPoints="1" noAdjustHandles="1" noChangeArrowheads="1" noChangeShapeType="1" noTextEdit="1"/>
              </p:cNvSpPr>
              <p:nvPr/>
            </p:nvSpPr>
            <p:spPr>
              <a:xfrm>
                <a:off x="4862767" y="1412776"/>
                <a:ext cx="2013489" cy="764568"/>
              </a:xfrm>
              <a:prstGeom prst="rect">
                <a:avLst/>
              </a:prstGeom>
              <a:blipFill>
                <a:blip r:embed="rId3"/>
                <a:stretch>
                  <a:fillRect l="-6364"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hteck 7">
                <a:extLst>
                  <a:ext uri="{FF2B5EF4-FFF2-40B4-BE49-F238E27FC236}">
                    <a16:creationId xmlns:a16="http://schemas.microsoft.com/office/drawing/2014/main" id="{AAE79930-B19B-4C8D-9040-72FFEB20A469}"/>
                  </a:ext>
                </a:extLst>
              </p:cNvPr>
              <p:cNvSpPr/>
              <p:nvPr/>
            </p:nvSpPr>
            <p:spPr>
              <a:xfrm>
                <a:off x="4789144" y="2253544"/>
                <a:ext cx="1943096" cy="704167"/>
              </a:xfrm>
              <a:prstGeom prst="rect">
                <a:avLst/>
              </a:prstGeom>
            </p:spPr>
            <p:txBody>
              <a:bodyPr wrap="none">
                <a:spAutoFit/>
              </a:bodyPr>
              <a:lstStyle/>
              <a:p>
                <a:pPr lvl="0"/>
                <a:r>
                  <a:rPr lang="en-US" sz="2800" dirty="0">
                    <a:solidFill>
                      <a:prstClr val="black"/>
                    </a:solidFill>
                    <a:latin typeface="Cambria Math" pitchFamily="18" charset="0"/>
                    <a:ea typeface="Cambria Math" pitchFamily="18" charset="0"/>
                  </a:rPr>
                  <a:t>t</a:t>
                </a:r>
                <a:r>
                  <a:rPr lang="en-US" sz="2800" baseline="-25000" dirty="0" err="1">
                    <a:solidFill>
                      <a:prstClr val="black"/>
                    </a:solidFill>
                    <a:latin typeface="Cambria Math" pitchFamily="18" charset="0"/>
                    <a:ea typeface="Cambria Math" pitchFamily="18" charset="0"/>
                  </a:rPr>
                  <a:t>advective</a:t>
                </a:r>
                <a:r>
                  <a:rPr lang="en-US" sz="2800" dirty="0">
                    <a:solidFill>
                      <a:prstClr val="black"/>
                    </a:solidFill>
                    <a:latin typeface="Cambria Math" pitchFamily="18" charset="0"/>
                    <a:ea typeface="Cambria Math" pitchFamily="18" charset="0"/>
                  </a:rPr>
                  <a:t>  =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r>
                          <a:rPr lang="en-US" sz="2800" b="0" i="1" smtClean="0">
                            <a:solidFill>
                              <a:prstClr val="black"/>
                            </a:solidFill>
                            <a:latin typeface="Cambria Math"/>
                            <a:ea typeface="Cambria Math" pitchFamily="18" charset="0"/>
                          </a:rPr>
                          <m:t>𝐿</m:t>
                        </m:r>
                      </m:num>
                      <m:den>
                        <m:r>
                          <a:rPr lang="en-US" sz="2800" b="0" i="1" smtClean="0">
                            <a:solidFill>
                              <a:prstClr val="black"/>
                            </a:solidFill>
                            <a:latin typeface="Cambria Math"/>
                            <a:ea typeface="Cambria Math" pitchFamily="18" charset="0"/>
                          </a:rPr>
                          <m:t>𝑢</m:t>
                        </m:r>
                      </m:den>
                    </m:f>
                  </m:oMath>
                </a14:m>
                <a:endParaRPr lang="en-US" sz="2800" dirty="0">
                  <a:solidFill>
                    <a:prstClr val="black"/>
                  </a:solidFill>
                  <a:latin typeface="Cambria Math" pitchFamily="18" charset="0"/>
                  <a:ea typeface="Cambria Math" pitchFamily="18" charset="0"/>
                </a:endParaRPr>
              </a:p>
            </p:txBody>
          </p:sp>
        </mc:Choice>
        <mc:Fallback xmlns="">
          <p:sp>
            <p:nvSpPr>
              <p:cNvPr id="8" name="Rechteck 7">
                <a:extLst>
                  <a:ext uri="{FF2B5EF4-FFF2-40B4-BE49-F238E27FC236}">
                    <a16:creationId xmlns:a16="http://schemas.microsoft.com/office/drawing/2014/main" id="{AAE79930-B19B-4C8D-9040-72FFEB20A469}"/>
                  </a:ext>
                </a:extLst>
              </p:cNvPr>
              <p:cNvSpPr>
                <a:spLocks noRot="1" noChangeAspect="1" noMove="1" noResize="1" noEditPoints="1" noAdjustHandles="1" noChangeArrowheads="1" noChangeShapeType="1" noTextEdit="1"/>
              </p:cNvSpPr>
              <p:nvPr/>
            </p:nvSpPr>
            <p:spPr>
              <a:xfrm>
                <a:off x="4789144" y="2253544"/>
                <a:ext cx="1943096" cy="704167"/>
              </a:xfrm>
              <a:prstGeom prst="rect">
                <a:avLst/>
              </a:prstGeom>
              <a:blipFill>
                <a:blip r:embed="rId4"/>
                <a:stretch>
                  <a:fillRect l="-6604" b="-9565"/>
                </a:stretch>
              </a:blipFill>
            </p:spPr>
            <p:txBody>
              <a:bodyPr/>
              <a:lstStyle/>
              <a:p>
                <a:r>
                  <a:rPr lang="en-US">
                    <a:noFill/>
                  </a:rPr>
                  <a:t> </a:t>
                </a:r>
              </a:p>
            </p:txBody>
          </p:sp>
        </mc:Fallback>
      </mc:AlternateContent>
      <p:sp>
        <p:nvSpPr>
          <p:cNvPr id="10" name="Rechteck 9">
            <a:extLst>
              <a:ext uri="{FF2B5EF4-FFF2-40B4-BE49-F238E27FC236}">
                <a16:creationId xmlns:a16="http://schemas.microsoft.com/office/drawing/2014/main" id="{38027360-C0C5-46F0-9889-A9EEF24C9AB9}"/>
              </a:ext>
            </a:extLst>
          </p:cNvPr>
          <p:cNvSpPr/>
          <p:nvPr/>
        </p:nvSpPr>
        <p:spPr>
          <a:xfrm>
            <a:off x="7086600" y="1634272"/>
            <a:ext cx="2057400" cy="1323439"/>
          </a:xfrm>
          <a:prstGeom prst="rect">
            <a:avLst/>
          </a:prstGeom>
        </p:spPr>
        <p:txBody>
          <a:bodyPr wrap="square">
            <a:spAutoFit/>
          </a:bodyPr>
          <a:lstStyle/>
          <a:p>
            <a:pPr lvl="0"/>
            <a:r>
              <a:rPr lang="en-US" sz="2000" dirty="0">
                <a:solidFill>
                  <a:prstClr val="black"/>
                </a:solidFill>
              </a:rPr>
              <a:t>with:</a:t>
            </a:r>
          </a:p>
          <a:p>
            <a:pPr lvl="0"/>
            <a:r>
              <a:rPr lang="en-US" sz="2000" dirty="0">
                <a:solidFill>
                  <a:prstClr val="black"/>
                </a:solidFill>
              </a:rPr>
              <a:t>L = length</a:t>
            </a:r>
          </a:p>
          <a:p>
            <a:pPr lvl="0"/>
            <a:r>
              <a:rPr lang="en-US" sz="2000" dirty="0">
                <a:solidFill>
                  <a:prstClr val="black"/>
                </a:solidFill>
              </a:rPr>
              <a:t>D = diffusivity</a:t>
            </a:r>
          </a:p>
          <a:p>
            <a:pPr lvl="0"/>
            <a:r>
              <a:rPr lang="en-US" sz="2000" dirty="0">
                <a:solidFill>
                  <a:prstClr val="black"/>
                </a:solidFill>
              </a:rPr>
              <a:t>u = pore velocity</a:t>
            </a:r>
          </a:p>
        </p:txBody>
      </p:sp>
      <mc:AlternateContent xmlns:mc="http://schemas.openxmlformats.org/markup-compatibility/2006" xmlns:a14="http://schemas.microsoft.com/office/drawing/2010/main">
        <mc:Choice Requires="a14">
          <p:sp>
            <p:nvSpPr>
              <p:cNvPr id="11" name="Rechteck 10">
                <a:extLst>
                  <a:ext uri="{FF2B5EF4-FFF2-40B4-BE49-F238E27FC236}">
                    <a16:creationId xmlns:a16="http://schemas.microsoft.com/office/drawing/2014/main" id="{9AE5073E-2187-4E12-87FE-1DF69BEF1CA5}"/>
                  </a:ext>
                </a:extLst>
              </p:cNvPr>
              <p:cNvSpPr/>
              <p:nvPr/>
            </p:nvSpPr>
            <p:spPr>
              <a:xfrm>
                <a:off x="2285999" y="3914532"/>
                <a:ext cx="6858001" cy="1139543"/>
              </a:xfrm>
              <a:prstGeom prst="rect">
                <a:avLst/>
              </a:prstGeom>
            </p:spPr>
            <p:txBody>
              <a:bodyPr wrap="square">
                <a:spAutoFit/>
              </a:bodyPr>
              <a:lstStyle/>
              <a:p>
                <a:pPr lvl="0"/>
                <a:r>
                  <a:rPr lang="en-US" sz="2800" dirty="0" err="1">
                    <a:solidFill>
                      <a:prstClr val="black"/>
                    </a:solidFill>
                    <a:ea typeface="Cambria Math" pitchFamily="18" charset="0"/>
                  </a:rPr>
                  <a:t>Pe</a:t>
                </a:r>
                <a:r>
                  <a:rPr lang="en-US" sz="2800" dirty="0">
                    <a:solidFill>
                      <a:prstClr val="black"/>
                    </a:solidFill>
                    <a:ea typeface="Cambria Math" pitchFamily="18" charset="0"/>
                  </a:rPr>
                  <a:t> = </a:t>
                </a:r>
                <a14:m>
                  <m:oMath xmlns:m="http://schemas.openxmlformats.org/officeDocument/2006/math">
                    <m:f>
                      <m:fPr>
                        <m:ctrlPr>
                          <a:rPr lang="en-US" sz="2800" i="1" smtClean="0">
                            <a:solidFill>
                              <a:prstClr val="black"/>
                            </a:solidFill>
                            <a:latin typeface="Cambria Math" panose="02040503050406030204" pitchFamily="18" charset="0"/>
                            <a:ea typeface="Cambria Math" pitchFamily="18" charset="0"/>
                          </a:rPr>
                        </m:ctrlPr>
                      </m:fPr>
                      <m:num>
                        <m:sSub>
                          <m:sSubPr>
                            <m:ctrlPr>
                              <a:rPr lang="en-US" sz="2800" i="1" smtClean="0">
                                <a:solidFill>
                                  <a:prstClr val="black"/>
                                </a:solidFill>
                                <a:latin typeface="Cambria Math" panose="02040503050406030204" pitchFamily="18" charset="0"/>
                                <a:ea typeface="Cambria Math" pitchFamily="18" charset="0"/>
                              </a:rPr>
                            </m:ctrlPr>
                          </m:sSubPr>
                          <m:e>
                            <m:r>
                              <a:rPr lang="en-US" sz="2800" b="0" i="1" smtClean="0">
                                <a:solidFill>
                                  <a:prstClr val="black"/>
                                </a:solidFill>
                                <a:latin typeface="Cambria Math"/>
                                <a:ea typeface="Cambria Math" pitchFamily="18" charset="0"/>
                              </a:rPr>
                              <m:t>𝑡</m:t>
                            </m:r>
                          </m:e>
                          <m:sub>
                            <m:r>
                              <a:rPr lang="en-US" sz="2800" b="0" i="1" smtClean="0">
                                <a:solidFill>
                                  <a:prstClr val="black"/>
                                </a:solidFill>
                                <a:latin typeface="Cambria Math"/>
                                <a:ea typeface="Cambria Math" pitchFamily="18" charset="0"/>
                              </a:rPr>
                              <m:t>𝑑</m:t>
                            </m:r>
                          </m:sub>
                        </m:sSub>
                      </m:num>
                      <m:den>
                        <m:sSub>
                          <m:sSubPr>
                            <m:ctrlPr>
                              <a:rPr lang="en-US" sz="2800" i="1" smtClean="0">
                                <a:solidFill>
                                  <a:prstClr val="black"/>
                                </a:solidFill>
                                <a:latin typeface="Cambria Math" panose="02040503050406030204" pitchFamily="18" charset="0"/>
                                <a:ea typeface="Cambria Math" pitchFamily="18" charset="0"/>
                              </a:rPr>
                            </m:ctrlPr>
                          </m:sSubPr>
                          <m:e>
                            <m:r>
                              <a:rPr lang="en-US" sz="2800" b="0" i="1" smtClean="0">
                                <a:solidFill>
                                  <a:prstClr val="black"/>
                                </a:solidFill>
                                <a:latin typeface="Cambria Math"/>
                                <a:ea typeface="Cambria Math" pitchFamily="18" charset="0"/>
                              </a:rPr>
                              <m:t>𝑡</m:t>
                            </m:r>
                          </m:e>
                          <m:sub>
                            <m:r>
                              <a:rPr lang="en-US" sz="2800" b="0" i="1" smtClean="0">
                                <a:solidFill>
                                  <a:prstClr val="black"/>
                                </a:solidFill>
                                <a:latin typeface="Cambria Math"/>
                                <a:ea typeface="Cambria Math" pitchFamily="18" charset="0"/>
                              </a:rPr>
                              <m:t>𝑎</m:t>
                            </m:r>
                          </m:sub>
                        </m:sSub>
                      </m:den>
                    </m:f>
                  </m:oMath>
                </a14:m>
                <a:r>
                  <a:rPr lang="en-US" sz="2800" dirty="0">
                    <a:solidFill>
                      <a:prstClr val="black"/>
                    </a:solidFill>
                    <a:latin typeface="Cambria Math" pitchFamily="18" charset="0"/>
                    <a:ea typeface="Cambria Math" pitchFamily="18" charset="0"/>
                  </a:rPr>
                  <a:t> =</a:t>
                </a:r>
                <a:r>
                  <a:rPr lang="en-US" sz="2800" dirty="0">
                    <a:solidFill>
                      <a:prstClr val="black"/>
                    </a:solidFill>
                    <a:ea typeface="Cambria Math" pitchFamily="18" charset="0"/>
                  </a:rPr>
                  <a:t>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f>
                          <m:fPr>
                            <m:ctrlPr>
                              <a:rPr lang="en-US" sz="2800" i="1" smtClean="0">
                                <a:solidFill>
                                  <a:prstClr val="black"/>
                                </a:solidFill>
                                <a:latin typeface="Cambria Math" panose="02040503050406030204" pitchFamily="18" charset="0"/>
                                <a:ea typeface="Cambria Math" pitchFamily="18" charset="0"/>
                              </a:rPr>
                            </m:ctrlPr>
                          </m:fPr>
                          <m:num>
                            <m:sSup>
                              <m:sSupPr>
                                <m:ctrlPr>
                                  <a:rPr lang="en-US" sz="2800" i="1" smtClean="0">
                                    <a:solidFill>
                                      <a:prstClr val="black"/>
                                    </a:solidFill>
                                    <a:latin typeface="Cambria Math" panose="02040503050406030204" pitchFamily="18" charset="0"/>
                                    <a:ea typeface="Cambria Math" pitchFamily="18" charset="0"/>
                                  </a:rPr>
                                </m:ctrlPr>
                              </m:sSupPr>
                              <m:e>
                                <m:r>
                                  <a:rPr lang="en-US" sz="2800" b="0" i="1" smtClean="0">
                                    <a:solidFill>
                                      <a:prstClr val="black"/>
                                    </a:solidFill>
                                    <a:latin typeface="Cambria Math"/>
                                    <a:ea typeface="Cambria Math" pitchFamily="18" charset="0"/>
                                  </a:rPr>
                                  <m:t>𝐿</m:t>
                                </m:r>
                              </m:e>
                              <m:sup>
                                <m:r>
                                  <a:rPr lang="en-US" sz="2800" b="0" i="1" smtClean="0">
                                    <a:solidFill>
                                      <a:prstClr val="black"/>
                                    </a:solidFill>
                                    <a:latin typeface="Cambria Math"/>
                                    <a:ea typeface="Cambria Math" pitchFamily="18" charset="0"/>
                                  </a:rPr>
                                  <m:t>2</m:t>
                                </m:r>
                              </m:sup>
                            </m:sSup>
                          </m:num>
                          <m:den>
                            <m:r>
                              <a:rPr lang="en-US" sz="2800" b="0" i="1" smtClean="0">
                                <a:solidFill>
                                  <a:prstClr val="black"/>
                                </a:solidFill>
                                <a:latin typeface="Cambria Math"/>
                                <a:ea typeface="Cambria Math" pitchFamily="18" charset="0"/>
                              </a:rPr>
                              <m:t>𝐷</m:t>
                            </m:r>
                          </m:den>
                        </m:f>
                        <m:r>
                          <a:rPr lang="en-US" sz="2800" b="0" i="1" smtClean="0">
                            <a:solidFill>
                              <a:prstClr val="black"/>
                            </a:solidFill>
                            <a:latin typeface="Cambria Math"/>
                            <a:ea typeface="Cambria Math" pitchFamily="18" charset="0"/>
                          </a:rPr>
                          <m:t>  </m:t>
                        </m:r>
                      </m:num>
                      <m:den>
                        <m:f>
                          <m:fPr>
                            <m:ctrlPr>
                              <a:rPr lang="en-US" sz="2800" i="1" smtClean="0">
                                <a:solidFill>
                                  <a:prstClr val="black"/>
                                </a:solidFill>
                                <a:latin typeface="Cambria Math" panose="02040503050406030204" pitchFamily="18" charset="0"/>
                                <a:ea typeface="Cambria Math" pitchFamily="18" charset="0"/>
                              </a:rPr>
                            </m:ctrlPr>
                          </m:fPr>
                          <m:num>
                            <m:r>
                              <a:rPr lang="en-US" sz="2800" b="0" i="1" smtClean="0">
                                <a:solidFill>
                                  <a:prstClr val="black"/>
                                </a:solidFill>
                                <a:latin typeface="Cambria Math"/>
                                <a:ea typeface="Cambria Math" pitchFamily="18" charset="0"/>
                              </a:rPr>
                              <m:t>𝐿</m:t>
                            </m:r>
                          </m:num>
                          <m:den>
                            <m:r>
                              <a:rPr lang="en-US" sz="2800" b="0" i="1" smtClean="0">
                                <a:solidFill>
                                  <a:prstClr val="black"/>
                                </a:solidFill>
                                <a:latin typeface="Cambria Math"/>
                                <a:ea typeface="Cambria Math" pitchFamily="18" charset="0"/>
                              </a:rPr>
                              <m:t>𝑢</m:t>
                            </m:r>
                          </m:den>
                        </m:f>
                      </m:den>
                    </m:f>
                  </m:oMath>
                </a14:m>
                <a:r>
                  <a:rPr lang="en-US" sz="2800" dirty="0">
                    <a:solidFill>
                      <a:prstClr val="black"/>
                    </a:solidFill>
                    <a:latin typeface="Cambria Math" pitchFamily="18" charset="0"/>
                    <a:ea typeface="Cambria Math" pitchFamily="18" charset="0"/>
                  </a:rPr>
                  <a:t> =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sSup>
                          <m:sSupPr>
                            <m:ctrlPr>
                              <a:rPr lang="en-US" sz="2800" i="1" smtClean="0">
                                <a:solidFill>
                                  <a:prstClr val="black"/>
                                </a:solidFill>
                                <a:latin typeface="Cambria Math" panose="02040503050406030204" pitchFamily="18" charset="0"/>
                                <a:ea typeface="Cambria Math" pitchFamily="18" charset="0"/>
                              </a:rPr>
                            </m:ctrlPr>
                          </m:sSupPr>
                          <m:e>
                            <m:r>
                              <a:rPr lang="en-US" sz="2800" b="0" i="1" smtClean="0">
                                <a:solidFill>
                                  <a:prstClr val="black"/>
                                </a:solidFill>
                                <a:latin typeface="Cambria Math"/>
                                <a:ea typeface="Cambria Math" pitchFamily="18" charset="0"/>
                              </a:rPr>
                              <m:t>𝐿</m:t>
                            </m:r>
                          </m:e>
                          <m:sup>
                            <m:r>
                              <a:rPr lang="en-US" sz="2800" b="0" i="1" smtClean="0">
                                <a:solidFill>
                                  <a:prstClr val="black"/>
                                </a:solidFill>
                                <a:latin typeface="Cambria Math"/>
                                <a:ea typeface="Cambria Math" pitchFamily="18" charset="0"/>
                              </a:rPr>
                              <m:t>2</m:t>
                            </m:r>
                          </m:sup>
                        </m:sSup>
                        <m:r>
                          <a:rPr lang="en-US" sz="2800" b="0" i="1" smtClean="0">
                            <a:solidFill>
                              <a:prstClr val="black"/>
                            </a:solidFill>
                            <a:latin typeface="Cambria Math"/>
                            <a:ea typeface="Cambria Math" pitchFamily="18" charset="0"/>
                          </a:rPr>
                          <m:t>𝑢</m:t>
                        </m:r>
                      </m:num>
                      <m:den>
                        <m:r>
                          <a:rPr lang="en-US" sz="2800" b="0" i="1" smtClean="0">
                            <a:solidFill>
                              <a:prstClr val="black"/>
                            </a:solidFill>
                            <a:latin typeface="Cambria Math"/>
                            <a:ea typeface="Cambria Math" pitchFamily="18" charset="0"/>
                          </a:rPr>
                          <m:t> </m:t>
                        </m:r>
                        <m:r>
                          <a:rPr lang="en-US" sz="2800" b="0" i="1" smtClean="0">
                            <a:solidFill>
                              <a:prstClr val="black"/>
                            </a:solidFill>
                            <a:latin typeface="Cambria Math"/>
                            <a:ea typeface="Cambria Math" pitchFamily="18" charset="0"/>
                          </a:rPr>
                          <m:t>𝐷</m:t>
                        </m:r>
                        <m:r>
                          <a:rPr lang="en-US" sz="2800" b="0" i="1" smtClean="0">
                            <a:solidFill>
                              <a:prstClr val="black"/>
                            </a:solidFill>
                            <a:latin typeface="Cambria Math"/>
                            <a:ea typeface="Cambria Math" pitchFamily="18" charset="0"/>
                          </a:rPr>
                          <m:t> </m:t>
                        </m:r>
                        <m:r>
                          <a:rPr lang="en-US" sz="2800" b="0" i="1" smtClean="0">
                            <a:solidFill>
                              <a:prstClr val="black"/>
                            </a:solidFill>
                            <a:latin typeface="Cambria Math"/>
                            <a:ea typeface="Cambria Math" pitchFamily="18" charset="0"/>
                          </a:rPr>
                          <m:t>𝐿</m:t>
                        </m:r>
                      </m:den>
                    </m:f>
                  </m:oMath>
                </a14:m>
                <a:r>
                  <a:rPr lang="en-US" sz="2800" dirty="0">
                    <a:solidFill>
                      <a:prstClr val="black"/>
                    </a:solidFill>
                    <a:latin typeface="Cambria Math" pitchFamily="18" charset="0"/>
                    <a:ea typeface="Cambria Math" pitchFamily="18" charset="0"/>
                  </a:rPr>
                  <a:t> =</a:t>
                </a:r>
                <a:r>
                  <a:rPr lang="en-US" sz="2800" dirty="0">
                    <a:solidFill>
                      <a:prstClr val="black"/>
                    </a:solidFill>
                    <a:ea typeface="Cambria Math" pitchFamily="18" charset="0"/>
                  </a:rPr>
                  <a:t>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r>
                          <a:rPr lang="en-US" sz="2800" b="0" i="1" smtClean="0">
                            <a:solidFill>
                              <a:prstClr val="black"/>
                            </a:solidFill>
                            <a:latin typeface="Cambria Math"/>
                            <a:ea typeface="Cambria Math" pitchFamily="18" charset="0"/>
                          </a:rPr>
                          <m:t>𝐿</m:t>
                        </m:r>
                        <m:r>
                          <a:rPr lang="en-US" sz="2800" b="0" i="1" smtClean="0">
                            <a:solidFill>
                              <a:prstClr val="black"/>
                            </a:solidFill>
                            <a:latin typeface="Cambria Math"/>
                            <a:ea typeface="Cambria Math" pitchFamily="18" charset="0"/>
                          </a:rPr>
                          <m:t> </m:t>
                        </m:r>
                        <m:r>
                          <a:rPr lang="en-US" sz="2800" b="0" i="1" smtClean="0">
                            <a:solidFill>
                              <a:prstClr val="black"/>
                            </a:solidFill>
                            <a:latin typeface="Cambria Math"/>
                            <a:ea typeface="Cambria Math" pitchFamily="18" charset="0"/>
                          </a:rPr>
                          <m:t>𝑢</m:t>
                        </m:r>
                      </m:num>
                      <m:den>
                        <m:r>
                          <a:rPr lang="en-US" sz="2800" b="0" i="1" smtClean="0">
                            <a:solidFill>
                              <a:prstClr val="black"/>
                            </a:solidFill>
                            <a:latin typeface="Cambria Math"/>
                            <a:ea typeface="Cambria Math" pitchFamily="18" charset="0"/>
                          </a:rPr>
                          <m:t>𝐷</m:t>
                        </m:r>
                      </m:den>
                    </m:f>
                  </m:oMath>
                </a14:m>
                <a:r>
                  <a:rPr lang="en-US" sz="2800" dirty="0">
                    <a:solidFill>
                      <a:prstClr val="black"/>
                    </a:solidFill>
                    <a:latin typeface="Cambria Math" pitchFamily="18" charset="0"/>
                    <a:ea typeface="Cambria Math" pitchFamily="18" charset="0"/>
                  </a:rPr>
                  <a:t> =</a:t>
                </a:r>
                <a:r>
                  <a:rPr lang="en-US" sz="2800" dirty="0">
                    <a:solidFill>
                      <a:prstClr val="black"/>
                    </a:solidFill>
                    <a:ea typeface="Cambria Math" pitchFamily="18" charset="0"/>
                  </a:rPr>
                  <a:t>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r>
                          <a:rPr lang="en-US" sz="2800" b="0" i="1" smtClean="0">
                            <a:solidFill>
                              <a:prstClr val="black"/>
                            </a:solidFill>
                            <a:latin typeface="Cambria Math"/>
                            <a:ea typeface="Cambria Math" pitchFamily="18" charset="0"/>
                          </a:rPr>
                          <m:t>𝐿</m:t>
                        </m:r>
                        <m:r>
                          <a:rPr lang="en-US" sz="2800" b="0" i="1" smtClean="0">
                            <a:solidFill>
                              <a:prstClr val="black"/>
                            </a:solidFill>
                            <a:latin typeface="Cambria Math"/>
                            <a:ea typeface="Cambria Math" pitchFamily="18" charset="0"/>
                          </a:rPr>
                          <m:t> </m:t>
                        </m:r>
                        <m:r>
                          <a:rPr lang="en-US" sz="2800" b="0" i="1" smtClean="0">
                            <a:solidFill>
                              <a:prstClr val="black"/>
                            </a:solidFill>
                            <a:latin typeface="Cambria Math"/>
                            <a:ea typeface="Cambria Math" pitchFamily="18" charset="0"/>
                          </a:rPr>
                          <m:t>𝑢</m:t>
                        </m:r>
                      </m:num>
                      <m:den>
                        <m:sSub>
                          <m:sSubPr>
                            <m:ctrlPr>
                              <a:rPr lang="en-US" sz="2800" i="1">
                                <a:solidFill>
                                  <a:prstClr val="black"/>
                                </a:solidFill>
                                <a:latin typeface="Cambria Math" panose="02040503050406030204" pitchFamily="18" charset="0"/>
                                <a:ea typeface="Cambria Math" pitchFamily="18" charset="0"/>
                              </a:rPr>
                            </m:ctrlPr>
                          </m:sSubPr>
                          <m:e>
                            <m:r>
                              <a:rPr lang="en-US" sz="2800" b="0" i="1" smtClean="0">
                                <a:solidFill>
                                  <a:prstClr val="black"/>
                                </a:solidFill>
                                <a:latin typeface="Cambria Math"/>
                                <a:ea typeface="Cambria Math" pitchFamily="18" charset="0"/>
                              </a:rPr>
                              <m:t>𝑢</m:t>
                            </m:r>
                            <m:r>
                              <a:rPr lang="en-US" sz="2800" b="0" i="1" smtClean="0">
                                <a:solidFill>
                                  <a:prstClr val="black"/>
                                </a:solidFill>
                                <a:latin typeface="Cambria Math"/>
                                <a:ea typeface="Cambria Math" pitchFamily="18" charset="0"/>
                              </a:rPr>
                              <m:t> </m:t>
                            </m:r>
                            <m:r>
                              <a:rPr lang="en-US" sz="2800" b="0" i="1" smtClean="0">
                                <a:solidFill>
                                  <a:prstClr val="black"/>
                                </a:solidFill>
                                <a:latin typeface="Cambria Math"/>
                                <a:ea typeface="Cambria Math"/>
                              </a:rPr>
                              <m:t>𝛼</m:t>
                            </m:r>
                          </m:e>
                          <m:sub>
                            <m:r>
                              <a:rPr lang="en-US" sz="2800" b="0" i="1" smtClean="0">
                                <a:solidFill>
                                  <a:prstClr val="black"/>
                                </a:solidFill>
                                <a:latin typeface="Cambria Math"/>
                                <a:ea typeface="Cambria Math" pitchFamily="18" charset="0"/>
                              </a:rPr>
                              <m:t>𝐿</m:t>
                            </m:r>
                          </m:sub>
                        </m:sSub>
                      </m:den>
                    </m:f>
                  </m:oMath>
                </a14:m>
                <a:r>
                  <a:rPr lang="en-US" sz="2800" dirty="0">
                    <a:solidFill>
                      <a:prstClr val="black"/>
                    </a:solidFill>
                    <a:ea typeface="Cambria Math" pitchFamily="18" charset="0"/>
                  </a:rPr>
                  <a:t> = </a:t>
                </a:r>
                <a14:m>
                  <m:oMath xmlns:m="http://schemas.openxmlformats.org/officeDocument/2006/math">
                    <m:f>
                      <m:fPr>
                        <m:ctrlPr>
                          <a:rPr lang="en-US" sz="2800" i="1">
                            <a:solidFill>
                              <a:prstClr val="black"/>
                            </a:solidFill>
                            <a:latin typeface="Cambria Math" panose="02040503050406030204" pitchFamily="18" charset="0"/>
                            <a:ea typeface="Cambria Math" pitchFamily="18" charset="0"/>
                          </a:rPr>
                        </m:ctrlPr>
                      </m:fPr>
                      <m:num>
                        <m:r>
                          <a:rPr lang="en-US" sz="2800" b="0" i="1" smtClean="0">
                            <a:solidFill>
                              <a:prstClr val="black"/>
                            </a:solidFill>
                            <a:latin typeface="Cambria Math"/>
                            <a:ea typeface="Cambria Math" pitchFamily="18" charset="0"/>
                          </a:rPr>
                          <m:t>𝐿</m:t>
                        </m:r>
                      </m:num>
                      <m:den>
                        <m:sSub>
                          <m:sSubPr>
                            <m:ctrlPr>
                              <a:rPr lang="en-US" sz="2800" i="1">
                                <a:solidFill>
                                  <a:prstClr val="black"/>
                                </a:solidFill>
                                <a:latin typeface="Cambria Math" panose="02040503050406030204" pitchFamily="18" charset="0"/>
                                <a:ea typeface="Cambria Math" pitchFamily="18" charset="0"/>
                              </a:rPr>
                            </m:ctrlPr>
                          </m:sSubPr>
                          <m:e>
                            <m:r>
                              <a:rPr lang="en-US" sz="2800" i="1" smtClean="0">
                                <a:solidFill>
                                  <a:prstClr val="black"/>
                                </a:solidFill>
                                <a:latin typeface="Cambria Math"/>
                                <a:ea typeface="Cambria Math"/>
                              </a:rPr>
                              <m:t>𝛼</m:t>
                            </m:r>
                          </m:e>
                          <m:sub>
                            <m:r>
                              <a:rPr lang="en-US" sz="2800" b="0" i="1" smtClean="0">
                                <a:solidFill>
                                  <a:prstClr val="black"/>
                                </a:solidFill>
                                <a:latin typeface="Cambria Math"/>
                                <a:ea typeface="Cambria Math" pitchFamily="18" charset="0"/>
                              </a:rPr>
                              <m:t>𝐿</m:t>
                            </m:r>
                          </m:sub>
                        </m:sSub>
                      </m:den>
                    </m:f>
                  </m:oMath>
                </a14:m>
                <a:r>
                  <a:rPr lang="en-US" sz="2800" dirty="0">
                    <a:solidFill>
                      <a:prstClr val="black"/>
                    </a:solidFill>
                    <a:latin typeface="Cambria Math" pitchFamily="18" charset="0"/>
                    <a:ea typeface="Cambria Math" pitchFamily="18" charset="0"/>
                  </a:rPr>
                  <a:t>  </a:t>
                </a:r>
              </a:p>
            </p:txBody>
          </p:sp>
        </mc:Choice>
        <mc:Fallback xmlns="">
          <p:sp>
            <p:nvSpPr>
              <p:cNvPr id="11" name="Rechteck 10">
                <a:extLst>
                  <a:ext uri="{FF2B5EF4-FFF2-40B4-BE49-F238E27FC236}">
                    <a16:creationId xmlns:a16="http://schemas.microsoft.com/office/drawing/2014/main" id="{9AE5073E-2187-4E12-87FE-1DF69BEF1CA5}"/>
                  </a:ext>
                </a:extLst>
              </p:cNvPr>
              <p:cNvSpPr>
                <a:spLocks noRot="1" noChangeAspect="1" noMove="1" noResize="1" noEditPoints="1" noAdjustHandles="1" noChangeArrowheads="1" noChangeShapeType="1" noTextEdit="1"/>
              </p:cNvSpPr>
              <p:nvPr/>
            </p:nvSpPr>
            <p:spPr>
              <a:xfrm>
                <a:off x="2285999" y="3914532"/>
                <a:ext cx="6858001" cy="1139543"/>
              </a:xfrm>
              <a:prstGeom prst="rect">
                <a:avLst/>
              </a:prstGeom>
              <a:blipFill>
                <a:blip r:embed="rId5"/>
                <a:stretch>
                  <a:fillRect l="-1778"/>
                </a:stretch>
              </a:blipFill>
            </p:spPr>
            <p:txBody>
              <a:bodyPr/>
              <a:lstStyle/>
              <a:p>
                <a:r>
                  <a:rPr lang="en-US">
                    <a:noFill/>
                  </a:rPr>
                  <a:t> </a:t>
                </a:r>
              </a:p>
            </p:txBody>
          </p:sp>
        </mc:Fallback>
      </mc:AlternateContent>
    </p:spTree>
    <p:extLst>
      <p:ext uri="{BB962C8B-B14F-4D97-AF65-F5344CB8AC3E}">
        <p14:creationId xmlns:p14="http://schemas.microsoft.com/office/powerpoint/2010/main" val="11337504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Analytical solution</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657" y="1412776"/>
            <a:ext cx="3969327" cy="441036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graphicFrame>
        <p:nvGraphicFramePr>
          <p:cNvPr id="4" name="Objekt 3"/>
          <p:cNvGraphicFramePr>
            <a:graphicFrameLocks noChangeAspect="1"/>
          </p:cNvGraphicFramePr>
          <p:nvPr>
            <p:extLst>
              <p:ext uri="{D42A27DB-BD31-4B8C-83A1-F6EECF244321}">
                <p14:modId xmlns:p14="http://schemas.microsoft.com/office/powerpoint/2010/main" val="552150163"/>
              </p:ext>
            </p:extLst>
          </p:nvPr>
        </p:nvGraphicFramePr>
        <p:xfrm>
          <a:off x="1019997" y="5384627"/>
          <a:ext cx="7104005" cy="1428749"/>
        </p:xfrm>
        <a:graphic>
          <a:graphicData uri="http://schemas.openxmlformats.org/presentationml/2006/ole">
            <mc:AlternateContent xmlns:mc="http://schemas.openxmlformats.org/markup-compatibility/2006">
              <mc:Choice xmlns:v="urn:schemas-microsoft-com:vml" Requires="v">
                <p:oleObj spid="_x0000_s9233" name="Formel" r:id="rId4" imgW="3911400" imgH="787320" progId="Equation.3">
                  <p:embed/>
                </p:oleObj>
              </mc:Choice>
              <mc:Fallback>
                <p:oleObj name="Formel" r:id="rId4" imgW="3911400" imgH="787320" progId="Equation.3">
                  <p:embed/>
                  <p:pic>
                    <p:nvPicPr>
                      <p:cNvPr id="4" name="Objekt 3"/>
                      <p:cNvPicPr>
                        <a:picLocks noChangeAspect="1" noChangeArrowheads="1"/>
                      </p:cNvPicPr>
                      <p:nvPr/>
                    </p:nvPicPr>
                    <p:blipFill>
                      <a:blip r:embed="rId5"/>
                      <a:srcRect/>
                      <a:stretch>
                        <a:fillRect/>
                      </a:stretch>
                    </p:blipFill>
                    <p:spPr bwMode="auto">
                      <a:xfrm>
                        <a:off x="1019997" y="5384627"/>
                        <a:ext cx="7104005" cy="1428749"/>
                      </a:xfrm>
                      <a:prstGeom prst="rect">
                        <a:avLst/>
                      </a:prstGeom>
                      <a:noFill/>
                    </p:spPr>
                  </p:pic>
                </p:oleObj>
              </mc:Fallback>
            </mc:AlternateContent>
          </a:graphicData>
        </a:graphic>
      </p:graphicFrame>
      <p:sp>
        <p:nvSpPr>
          <p:cNvPr id="6" name="Rechteck 5"/>
          <p:cNvSpPr/>
          <p:nvPr/>
        </p:nvSpPr>
        <p:spPr>
          <a:xfrm>
            <a:off x="4343400" y="2147372"/>
            <a:ext cx="4800600" cy="1569660"/>
          </a:xfrm>
          <a:prstGeom prst="rect">
            <a:avLst/>
          </a:prstGeom>
        </p:spPr>
        <p:txBody>
          <a:bodyPr wrap="square">
            <a:spAutoFit/>
          </a:bodyPr>
          <a:lstStyle/>
          <a:p>
            <a:r>
              <a:rPr lang="en-US" sz="2400" dirty="0"/>
              <a:t>Instantaneous pollutant injection into parallel constant flow</a:t>
            </a:r>
          </a:p>
          <a:p>
            <a:endParaRPr lang="en-US" sz="2400" dirty="0"/>
          </a:p>
          <a:p>
            <a:r>
              <a:rPr lang="en-US" sz="2400" dirty="0"/>
              <a:t>Injection: t = 0, x = 0, y = 0</a:t>
            </a:r>
          </a:p>
        </p:txBody>
      </p:sp>
      <p:sp>
        <p:nvSpPr>
          <p:cNvPr id="9" name="Datumsplatzhalter 3">
            <a:extLst>
              <a:ext uri="{FF2B5EF4-FFF2-40B4-BE49-F238E27FC236}">
                <a16:creationId xmlns:a16="http://schemas.microsoft.com/office/drawing/2014/main" id="{40DDB5A0-1421-44D3-A51B-24D63767A90B}"/>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6520349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9" name="Picture 11"/>
          <p:cNvPicPr>
            <a:picLocks noChangeAspect="1" noChangeArrowheads="1"/>
          </p:cNvPicPr>
          <p:nvPr/>
        </p:nvPicPr>
        <p:blipFill rotWithShape="1">
          <a:blip r:embed="rId3">
            <a:extLst>
              <a:ext uri="{28A0092B-C50C-407E-A947-70E740481C1C}">
                <a14:useLocalDpi xmlns:a14="http://schemas.microsoft.com/office/drawing/2010/main" val="0"/>
              </a:ext>
            </a:extLst>
          </a:blip>
          <a:srcRect t="61988"/>
          <a:stretch/>
        </p:blipFill>
        <p:spPr bwMode="auto">
          <a:xfrm>
            <a:off x="473968" y="3356992"/>
            <a:ext cx="3810000" cy="164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US" dirty="0"/>
              <a:t>Analytical solution</a:t>
            </a:r>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solidFill>
                <a:prstClr val="black"/>
              </a:solidFill>
            </a:endParaRPr>
          </a:p>
        </p:txBody>
      </p:sp>
      <p:sp>
        <p:nvSpPr>
          <p:cNvPr id="6" name="Rechteck 5"/>
          <p:cNvSpPr/>
          <p:nvPr/>
        </p:nvSpPr>
        <p:spPr>
          <a:xfrm>
            <a:off x="4191000" y="2075364"/>
            <a:ext cx="4932218" cy="1569660"/>
          </a:xfrm>
          <a:prstGeom prst="rect">
            <a:avLst/>
          </a:prstGeom>
        </p:spPr>
        <p:txBody>
          <a:bodyPr wrap="square">
            <a:spAutoFit/>
          </a:bodyPr>
          <a:lstStyle/>
          <a:p>
            <a:r>
              <a:rPr lang="en-US" sz="2400" dirty="0">
                <a:solidFill>
                  <a:prstClr val="black"/>
                </a:solidFill>
              </a:rPr>
              <a:t>Permanent pollutant injection into parallel constant flow</a:t>
            </a:r>
          </a:p>
          <a:p>
            <a:endParaRPr lang="en-US" sz="2400" dirty="0">
              <a:solidFill>
                <a:prstClr val="black"/>
              </a:solidFill>
            </a:endParaRPr>
          </a:p>
          <a:p>
            <a:r>
              <a:rPr lang="en-US" sz="2400" dirty="0">
                <a:solidFill>
                  <a:prstClr val="black"/>
                </a:solidFill>
              </a:rPr>
              <a:t>Injection: t = 0, x = 0, y = 0</a:t>
            </a:r>
          </a:p>
        </p:txBody>
      </p:sp>
      <p:pic>
        <p:nvPicPr>
          <p:cNvPr id="122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439332" y="1406847"/>
            <a:ext cx="3810000" cy="216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graphicFrame>
        <p:nvGraphicFramePr>
          <p:cNvPr id="8" name="Objekt 7"/>
          <p:cNvGraphicFramePr>
            <a:graphicFrameLocks noChangeAspect="1"/>
          </p:cNvGraphicFramePr>
          <p:nvPr>
            <p:extLst>
              <p:ext uri="{D42A27DB-BD31-4B8C-83A1-F6EECF244321}">
                <p14:modId xmlns:p14="http://schemas.microsoft.com/office/powerpoint/2010/main" val="919700508"/>
              </p:ext>
            </p:extLst>
          </p:nvPr>
        </p:nvGraphicFramePr>
        <p:xfrm>
          <a:off x="2627784" y="4365104"/>
          <a:ext cx="6318977" cy="2144346"/>
        </p:xfrm>
        <a:graphic>
          <a:graphicData uri="http://schemas.openxmlformats.org/presentationml/2006/ole">
            <mc:AlternateContent xmlns:mc="http://schemas.openxmlformats.org/markup-compatibility/2006">
              <mc:Choice xmlns:v="urn:schemas-microsoft-com:vml" Requires="v">
                <p:oleObj spid="_x0000_s10257" name="Formel" r:id="rId5" imgW="3949700" imgH="1346200" progId="Equation.3">
                  <p:embed/>
                </p:oleObj>
              </mc:Choice>
              <mc:Fallback>
                <p:oleObj name="Formel" r:id="rId5" imgW="3949700" imgH="1346200" progId="Equation.3">
                  <p:embed/>
                  <p:pic>
                    <p:nvPicPr>
                      <p:cNvPr id="8" name="Objek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784" y="4365104"/>
                        <a:ext cx="6318977" cy="2144346"/>
                      </a:xfrm>
                      <a:prstGeom prst="rect">
                        <a:avLst/>
                      </a:prstGeom>
                      <a:noFill/>
                      <a:extLst/>
                    </p:spPr>
                  </p:pic>
                </p:oleObj>
              </mc:Fallback>
            </mc:AlternateContent>
          </a:graphicData>
        </a:graphic>
      </p:graphicFrame>
      <p:sp>
        <p:nvSpPr>
          <p:cNvPr id="11" name="Datumsplatzhalter 3">
            <a:extLst>
              <a:ext uri="{FF2B5EF4-FFF2-40B4-BE49-F238E27FC236}">
                <a16:creationId xmlns:a16="http://schemas.microsoft.com/office/drawing/2014/main" id="{431798ED-C8CA-4CE4-A243-3D97631214A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0568549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t>Relation between flow and solute transport model</a:t>
            </a:r>
          </a:p>
        </p:txBody>
      </p:sp>
      <p:sp>
        <p:nvSpPr>
          <p:cNvPr id="3" name="Rechteck 2"/>
          <p:cNvSpPr/>
          <p:nvPr/>
        </p:nvSpPr>
        <p:spPr>
          <a:xfrm>
            <a:off x="261004" y="5805264"/>
            <a:ext cx="8915400" cy="646331"/>
          </a:xfrm>
          <a:prstGeom prst="rect">
            <a:avLst/>
          </a:prstGeom>
        </p:spPr>
        <p:txBody>
          <a:bodyPr wrap="square">
            <a:spAutoFit/>
          </a:bodyPr>
          <a:lstStyle/>
          <a:p>
            <a:r>
              <a:rPr lang="en-US" dirty="0"/>
              <a:t>Note:	In case of hydrodynamic inactive pollutants flow and transport processes are not 	coupled! </a:t>
            </a:r>
            <a:endParaRPr lang="de-DE" dirty="0"/>
          </a:p>
        </p:txBody>
      </p:sp>
      <p:pic>
        <p:nvPicPr>
          <p:cNvPr id="4" name="Grafik 3"/>
          <p:cNvPicPr>
            <a:picLocks noChangeAspect="1"/>
          </p:cNvPicPr>
          <p:nvPr/>
        </p:nvPicPr>
        <p:blipFill>
          <a:blip r:embed="rId2"/>
          <a:stretch>
            <a:fillRect/>
          </a:stretch>
        </p:blipFill>
        <p:spPr>
          <a:xfrm>
            <a:off x="418372" y="1646685"/>
            <a:ext cx="8600664" cy="3996677"/>
          </a:xfrm>
          <a:prstGeom prst="rect">
            <a:avLst/>
          </a:prstGeom>
        </p:spPr>
      </p:pic>
      <p:sp>
        <p:nvSpPr>
          <p:cNvPr id="5" name="Rechteck 4"/>
          <p:cNvSpPr/>
          <p:nvPr/>
        </p:nvSpPr>
        <p:spPr>
          <a:xfrm>
            <a:off x="238432" y="4724400"/>
            <a:ext cx="2200667" cy="369332"/>
          </a:xfrm>
          <a:prstGeom prst="rect">
            <a:avLst/>
          </a:prstGeom>
        </p:spPr>
        <p:txBody>
          <a:bodyPr wrap="none">
            <a:spAutoFit/>
          </a:bodyPr>
          <a:lstStyle/>
          <a:p>
            <a:r>
              <a:rPr lang="en-US" cap="small" dirty="0">
                <a:solidFill>
                  <a:prstClr val="black"/>
                </a:solidFill>
              </a:rPr>
              <a:t>Schwartz et al. , </a:t>
            </a:r>
            <a:r>
              <a:rPr lang="en-US" dirty="0">
                <a:solidFill>
                  <a:prstClr val="black"/>
                </a:solidFill>
              </a:rPr>
              <a:t>1983</a:t>
            </a:r>
            <a:endParaRPr lang="en-GB" dirty="0"/>
          </a:p>
        </p:txBody>
      </p:sp>
      <p:sp>
        <p:nvSpPr>
          <p:cNvPr id="8" name="Datumsplatzhalter 3">
            <a:extLst>
              <a:ext uri="{FF2B5EF4-FFF2-40B4-BE49-F238E27FC236}">
                <a16:creationId xmlns:a16="http://schemas.microsoft.com/office/drawing/2014/main" id="{4FEBC840-C4FD-4B03-BE76-762E08E6542F}"/>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3013149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en-US" dirty="0"/>
              <a:t>Numerical solutions</a:t>
            </a:r>
          </a:p>
        </p:txBody>
      </p:sp>
      <p:pic>
        <p:nvPicPr>
          <p:cNvPr id="257027" name="Picture 3" descr="Spitz"/>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648" y="1502287"/>
            <a:ext cx="3606883" cy="4738970"/>
          </a:xfrm>
          <a:prstGeom prst="rect">
            <a:avLst/>
          </a:prstGeom>
          <a:noFill/>
          <a:extLst>
            <a:ext uri="{909E8E84-426E-40DD-AFC4-6F175D3DCCD1}">
              <a14:hiddenFill xmlns:a14="http://schemas.microsoft.com/office/drawing/2010/main">
                <a:solidFill>
                  <a:srgbClr val="FFFFFF"/>
                </a:solidFill>
              </a14:hiddenFill>
            </a:ext>
          </a:extLst>
        </p:spPr>
      </p:pic>
      <p:sp>
        <p:nvSpPr>
          <p:cNvPr id="257028" name="Text Box 4"/>
          <p:cNvSpPr txBox="1">
            <a:spLocks noChangeArrowheads="1"/>
          </p:cNvSpPr>
          <p:nvPr/>
        </p:nvSpPr>
        <p:spPr bwMode="auto">
          <a:xfrm>
            <a:off x="4800600" y="1556792"/>
            <a:ext cx="43434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2400" b="1" dirty="0">
                <a:solidFill>
                  <a:schemeClr val="accent1">
                    <a:lumMod val="75000"/>
                  </a:schemeClr>
                </a:solidFill>
                <a:ea typeface="Arial Unicode MS" pitchFamily="34" charset="-128"/>
                <a:cs typeface="Arial Unicode MS" pitchFamily="34" charset="-128"/>
              </a:rPr>
              <a:t>Grid Methods:</a:t>
            </a:r>
          </a:p>
          <a:p>
            <a:pPr marL="342900" indent="-342900" algn="l">
              <a:spcBef>
                <a:spcPct val="50000"/>
              </a:spcBef>
              <a:buFont typeface="Arial" pitchFamily="34" charset="0"/>
              <a:buChar char="•"/>
            </a:pPr>
            <a:r>
              <a:rPr lang="en-US" sz="2400" dirty="0">
                <a:ea typeface="Arial Unicode MS" pitchFamily="34" charset="-128"/>
                <a:cs typeface="Arial Unicode MS" pitchFamily="34" charset="-128"/>
              </a:rPr>
              <a:t>Finite Differences</a:t>
            </a:r>
          </a:p>
          <a:p>
            <a:pPr marL="342900" indent="-342900" algn="l">
              <a:spcBef>
                <a:spcPct val="50000"/>
              </a:spcBef>
              <a:buFont typeface="Arial" pitchFamily="34" charset="0"/>
              <a:buChar char="•"/>
            </a:pPr>
            <a:r>
              <a:rPr lang="en-US" sz="2400" dirty="0">
                <a:ea typeface="Arial Unicode MS" pitchFamily="34" charset="-128"/>
                <a:cs typeface="Arial Unicode MS" pitchFamily="34" charset="-128"/>
              </a:rPr>
              <a:t>Finite Elements</a:t>
            </a:r>
          </a:p>
          <a:p>
            <a:pPr marL="342900" indent="-342900" algn="l">
              <a:spcBef>
                <a:spcPct val="50000"/>
              </a:spcBef>
              <a:buFont typeface="Arial" pitchFamily="34" charset="0"/>
              <a:buChar char="•"/>
            </a:pPr>
            <a:r>
              <a:rPr lang="en-US" sz="2400" dirty="0">
                <a:ea typeface="Arial Unicode MS" pitchFamily="34" charset="-128"/>
                <a:cs typeface="Arial Unicode MS" pitchFamily="34" charset="-128"/>
              </a:rPr>
              <a:t>Finite Volumes</a:t>
            </a:r>
          </a:p>
        </p:txBody>
      </p:sp>
      <p:sp>
        <p:nvSpPr>
          <p:cNvPr id="257029" name="Rectangle 5"/>
          <p:cNvSpPr>
            <a:spLocks noChangeArrowheads="1"/>
          </p:cNvSpPr>
          <p:nvPr/>
        </p:nvSpPr>
        <p:spPr bwMode="auto">
          <a:xfrm>
            <a:off x="4779818" y="4581128"/>
            <a:ext cx="4191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2400" b="1" dirty="0">
                <a:solidFill>
                  <a:schemeClr val="accent1">
                    <a:lumMod val="75000"/>
                  </a:schemeClr>
                </a:solidFill>
                <a:ea typeface="Arial Unicode MS" pitchFamily="34" charset="-128"/>
                <a:cs typeface="Arial Unicode MS" pitchFamily="34" charset="-128"/>
              </a:rPr>
              <a:t>Particle-Tracking Methods:</a:t>
            </a:r>
          </a:p>
          <a:p>
            <a:pPr marL="342900" indent="-342900" algn="l">
              <a:spcBef>
                <a:spcPct val="50000"/>
              </a:spcBef>
              <a:buFont typeface="Arial" pitchFamily="34" charset="0"/>
              <a:buChar char="•"/>
            </a:pPr>
            <a:r>
              <a:rPr lang="en-US" sz="2400" dirty="0">
                <a:ea typeface="Arial Unicode MS" pitchFamily="34" charset="-128"/>
                <a:cs typeface="Arial Unicode MS" pitchFamily="34" charset="-128"/>
              </a:rPr>
              <a:t>Method of Characteristics (MOC)</a:t>
            </a:r>
          </a:p>
          <a:p>
            <a:pPr marL="342900" indent="-342900" algn="l">
              <a:spcBef>
                <a:spcPct val="50000"/>
              </a:spcBef>
              <a:buFont typeface="Arial" pitchFamily="34" charset="0"/>
              <a:buChar char="•"/>
            </a:pPr>
            <a:r>
              <a:rPr lang="en-US" sz="2400" dirty="0">
                <a:ea typeface="Arial Unicode MS" pitchFamily="34" charset="-128"/>
                <a:cs typeface="Arial Unicode MS" pitchFamily="34" charset="-128"/>
              </a:rPr>
              <a:t>Random-Walk-Method</a:t>
            </a:r>
          </a:p>
        </p:txBody>
      </p:sp>
      <p:sp>
        <p:nvSpPr>
          <p:cNvPr id="8" name="Datumsplatzhalter 3">
            <a:extLst>
              <a:ext uri="{FF2B5EF4-FFF2-40B4-BE49-F238E27FC236}">
                <a16:creationId xmlns:a16="http://schemas.microsoft.com/office/drawing/2014/main" id="{B26E2D7F-D90B-4162-91F2-5B0D73B567D5}"/>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9457004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GB" dirty="0"/>
              <a:t>Problems: Numerical dispersion/ oscillations</a:t>
            </a:r>
          </a:p>
        </p:txBody>
      </p:sp>
      <p:pic>
        <p:nvPicPr>
          <p:cNvPr id="2" name="Grafik 1"/>
          <p:cNvPicPr>
            <a:picLocks noChangeAspect="1"/>
          </p:cNvPicPr>
          <p:nvPr/>
        </p:nvPicPr>
        <p:blipFill rotWithShape="1">
          <a:blip r:embed="rId2">
            <a:extLst>
              <a:ext uri="{28A0092B-C50C-407E-A947-70E740481C1C}">
                <a14:useLocalDpi xmlns:a14="http://schemas.microsoft.com/office/drawing/2010/main" val="0"/>
              </a:ext>
            </a:extLst>
          </a:blip>
          <a:srcRect t="7141"/>
          <a:stretch/>
        </p:blipFill>
        <p:spPr>
          <a:xfrm>
            <a:off x="930424" y="1772816"/>
            <a:ext cx="7283152" cy="4723932"/>
          </a:xfrm>
          <a:prstGeom prst="rect">
            <a:avLst/>
          </a:prstGeom>
        </p:spPr>
      </p:pic>
      <p:sp>
        <p:nvSpPr>
          <p:cNvPr id="7" name="Datumsplatzhalter 3">
            <a:extLst>
              <a:ext uri="{FF2B5EF4-FFF2-40B4-BE49-F238E27FC236}">
                <a16:creationId xmlns:a16="http://schemas.microsoft.com/office/drawing/2014/main" id="{713C44EC-F5DF-4A0C-B6B5-EE4A2A86A61C}"/>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1059889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GB" dirty="0"/>
              <a:t>Rules for discretization</a:t>
            </a:r>
          </a:p>
        </p:txBody>
      </p:sp>
      <p:sp>
        <p:nvSpPr>
          <p:cNvPr id="10" name="Inhaltsplatzhalter 9">
            <a:extLst>
              <a:ext uri="{FF2B5EF4-FFF2-40B4-BE49-F238E27FC236}">
                <a16:creationId xmlns:a16="http://schemas.microsoft.com/office/drawing/2014/main" id="{A33D9589-4AD5-4E43-992E-EC196F17EFE4}"/>
              </a:ext>
            </a:extLst>
          </p:cNvPr>
          <p:cNvSpPr>
            <a:spLocks noGrp="1"/>
          </p:cNvSpPr>
          <p:nvPr>
            <p:ph idx="1"/>
          </p:nvPr>
        </p:nvSpPr>
        <p:spPr/>
        <p:txBody>
          <a:bodyPr>
            <a:normAutofit/>
          </a:bodyPr>
          <a:lstStyle/>
          <a:p>
            <a:r>
              <a:rPr lang="en-US" sz="2400" dirty="0"/>
              <a:t>Courant-number:</a:t>
            </a:r>
          </a:p>
          <a:p>
            <a:endParaRPr lang="de-DE" sz="2400" dirty="0"/>
          </a:p>
          <a:p>
            <a:endParaRPr lang="en-US" sz="2400" dirty="0"/>
          </a:p>
          <a:p>
            <a:r>
              <a:rPr lang="en-US" sz="2400" dirty="0"/>
              <a:t>Advection =&gt; small time steps required </a:t>
            </a:r>
          </a:p>
          <a:p>
            <a:endParaRPr lang="de-DE" sz="2400" dirty="0"/>
          </a:p>
          <a:p>
            <a:endParaRPr lang="en-US" sz="2400" dirty="0"/>
          </a:p>
          <a:p>
            <a:r>
              <a:rPr lang="en-US" sz="2400" dirty="0"/>
              <a:t>Grid Peclet-number:</a:t>
            </a:r>
          </a:p>
          <a:p>
            <a:endParaRPr lang="de-DE" sz="2400" dirty="0"/>
          </a:p>
          <a:p>
            <a:endParaRPr lang="en-US" sz="2400" dirty="0"/>
          </a:p>
          <a:p>
            <a:r>
              <a:rPr lang="en-US" sz="2400" dirty="0"/>
              <a:t>Dispersion =&gt; small grid sizes required </a:t>
            </a:r>
          </a:p>
          <a:p>
            <a:endParaRPr lang="en-US" dirty="0"/>
          </a:p>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 name="Objekt 3"/>
          <p:cNvGraphicFramePr>
            <a:graphicFrameLocks noChangeAspect="1"/>
          </p:cNvGraphicFramePr>
          <p:nvPr>
            <p:extLst>
              <p:ext uri="{D42A27DB-BD31-4B8C-83A1-F6EECF244321}">
                <p14:modId xmlns:p14="http://schemas.microsoft.com/office/powerpoint/2010/main" val="3026413980"/>
              </p:ext>
            </p:extLst>
          </p:nvPr>
        </p:nvGraphicFramePr>
        <p:xfrm>
          <a:off x="4139952" y="1582326"/>
          <a:ext cx="4152900" cy="1362075"/>
        </p:xfrm>
        <a:graphic>
          <a:graphicData uri="http://schemas.openxmlformats.org/presentationml/2006/ole">
            <mc:AlternateContent xmlns:mc="http://schemas.openxmlformats.org/markup-compatibility/2006">
              <mc:Choice xmlns:v="urn:schemas-microsoft-com:vml" Requires="v">
                <p:oleObj spid="_x0000_s11296" name="Formel" r:id="rId3" imgW="2832100" imgH="939800" progId="Equation.3">
                  <p:embed/>
                </p:oleObj>
              </mc:Choice>
              <mc:Fallback>
                <p:oleObj name="Formel" r:id="rId3" imgW="2832100" imgH="939800" progId="Equation.3">
                  <p:embed/>
                  <p:pic>
                    <p:nvPicPr>
                      <p:cNvPr id="4" name="Objek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1582326"/>
                        <a:ext cx="4152900" cy="1362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kt 5"/>
          <p:cNvGraphicFramePr>
            <a:graphicFrameLocks noChangeAspect="1"/>
          </p:cNvGraphicFramePr>
          <p:nvPr>
            <p:extLst>
              <p:ext uri="{D42A27DB-BD31-4B8C-83A1-F6EECF244321}">
                <p14:modId xmlns:p14="http://schemas.microsoft.com/office/powerpoint/2010/main" val="3235571412"/>
              </p:ext>
            </p:extLst>
          </p:nvPr>
        </p:nvGraphicFramePr>
        <p:xfrm>
          <a:off x="4139952" y="4149080"/>
          <a:ext cx="3876675" cy="1438275"/>
        </p:xfrm>
        <a:graphic>
          <a:graphicData uri="http://schemas.openxmlformats.org/presentationml/2006/ole">
            <mc:AlternateContent xmlns:mc="http://schemas.openxmlformats.org/markup-compatibility/2006">
              <mc:Choice xmlns:v="urn:schemas-microsoft-com:vml" Requires="v">
                <p:oleObj spid="_x0000_s11297" name="Formel" r:id="rId5" imgW="2641600" imgH="990600" progId="Equation.3">
                  <p:embed/>
                </p:oleObj>
              </mc:Choice>
              <mc:Fallback>
                <p:oleObj name="Formel" r:id="rId5" imgW="2641600" imgH="990600" progId="Equation.3">
                  <p:embed/>
                  <p:pic>
                    <p:nvPicPr>
                      <p:cNvPr id="6" name="Objek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4149080"/>
                        <a:ext cx="3876675" cy="1438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Datumsplatzhalter 3">
            <a:extLst>
              <a:ext uri="{FF2B5EF4-FFF2-40B4-BE49-F238E27FC236}">
                <a16:creationId xmlns:a16="http://schemas.microsoft.com/office/drawing/2014/main" id="{BC37CB3D-A6F9-4264-A7C6-1C5BF5E4FA2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8764135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4" name="Rectangle 8"/>
          <p:cNvSpPr>
            <a:spLocks noGrp="1" noChangeArrowheads="1"/>
          </p:cNvSpPr>
          <p:nvPr>
            <p:ph type="title"/>
          </p:nvPr>
        </p:nvSpPr>
        <p:spPr/>
        <p:txBody>
          <a:bodyPr/>
          <a:lstStyle/>
          <a:p>
            <a:r>
              <a:rPr lang="en-US" dirty="0"/>
              <a:t>Method of characteristics (MOC)</a:t>
            </a:r>
          </a:p>
        </p:txBody>
      </p:sp>
      <p:sp>
        <p:nvSpPr>
          <p:cNvPr id="14345" name="Rectangle 9"/>
          <p:cNvSpPr>
            <a:spLocks noGrp="1" noChangeArrowheads="1"/>
          </p:cNvSpPr>
          <p:nvPr>
            <p:ph idx="1"/>
          </p:nvPr>
        </p:nvSpPr>
        <p:spPr/>
        <p:txBody>
          <a:bodyPr>
            <a:normAutofit/>
          </a:bodyPr>
          <a:lstStyle/>
          <a:p>
            <a:r>
              <a:rPr lang="en-GB" sz="2400" dirty="0"/>
              <a:t>Basic idea: Divide the transport simulation in two half-steps. One step to calculate advection, and another step to calculate dispersion.</a:t>
            </a:r>
          </a:p>
          <a:p>
            <a:r>
              <a:rPr lang="en-GB" sz="2400" dirty="0"/>
              <a:t>Calculate every step with the appropriate method. Advection by particle tracking, dispersion by grid methods.</a:t>
            </a:r>
          </a:p>
        </p:txBody>
      </p:sp>
      <p:sp>
        <p:nvSpPr>
          <p:cNvPr id="14388" name="Text Box 52"/>
          <p:cNvSpPr txBox="1">
            <a:spLocks noChangeArrowheads="1"/>
          </p:cNvSpPr>
          <p:nvPr/>
        </p:nvSpPr>
        <p:spPr bwMode="auto">
          <a:xfrm>
            <a:off x="645672" y="4289961"/>
            <a:ext cx="5410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sz="2400" dirty="0"/>
              <a:t>Particles are necessary in every cell. </a:t>
            </a:r>
            <a:br>
              <a:rPr lang="en-GB" sz="2400" dirty="0"/>
            </a:br>
            <a:r>
              <a:rPr lang="en-GB" sz="2400" dirty="0"/>
              <a:t>The particles are indicators for the concentration in the cell. They are not particles with a mass!</a:t>
            </a:r>
          </a:p>
        </p:txBody>
      </p:sp>
      <p:sp>
        <p:nvSpPr>
          <p:cNvPr id="42" name="Datumsplatzhalter 3">
            <a:extLst>
              <a:ext uri="{FF2B5EF4-FFF2-40B4-BE49-F238E27FC236}">
                <a16:creationId xmlns:a16="http://schemas.microsoft.com/office/drawing/2014/main" id="{E70A2907-7F24-4BE8-8F8B-F0C900CBE4E6}"/>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grpSp>
        <p:nvGrpSpPr>
          <p:cNvPr id="43" name="Group 2">
            <a:extLst>
              <a:ext uri="{FF2B5EF4-FFF2-40B4-BE49-F238E27FC236}">
                <a16:creationId xmlns:a16="http://schemas.microsoft.com/office/drawing/2014/main" id="{4AC0FE5B-505D-440F-AFDB-C800A50E41A6}"/>
              </a:ext>
            </a:extLst>
          </p:cNvPr>
          <p:cNvGrpSpPr>
            <a:grpSpLocks/>
          </p:cNvGrpSpPr>
          <p:nvPr/>
        </p:nvGrpSpPr>
        <p:grpSpPr bwMode="auto">
          <a:xfrm>
            <a:off x="5868144" y="3717032"/>
            <a:ext cx="3048000" cy="2924265"/>
            <a:chOff x="1056" y="3024"/>
            <a:chExt cx="1104" cy="1152"/>
          </a:xfrm>
        </p:grpSpPr>
        <p:sp>
          <p:nvSpPr>
            <p:cNvPr id="44" name="Rectangle 3">
              <a:extLst>
                <a:ext uri="{FF2B5EF4-FFF2-40B4-BE49-F238E27FC236}">
                  <a16:creationId xmlns:a16="http://schemas.microsoft.com/office/drawing/2014/main" id="{97C02DCC-3AA1-4991-84A0-7725C21F7DFD}"/>
                </a:ext>
              </a:extLst>
            </p:cNvPr>
            <p:cNvSpPr>
              <a:spLocks noChangeArrowheads="1"/>
            </p:cNvSpPr>
            <p:nvPr/>
          </p:nvSpPr>
          <p:spPr bwMode="auto">
            <a:xfrm>
              <a:off x="1056" y="3024"/>
              <a:ext cx="1104" cy="11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Line 4">
              <a:extLst>
                <a:ext uri="{FF2B5EF4-FFF2-40B4-BE49-F238E27FC236}">
                  <a16:creationId xmlns:a16="http://schemas.microsoft.com/office/drawing/2014/main" id="{552BB280-2EA6-4D0C-AD6F-919C5B7E58DD}"/>
                </a:ext>
              </a:extLst>
            </p:cNvPr>
            <p:cNvSpPr>
              <a:spLocks noChangeShapeType="1"/>
            </p:cNvSpPr>
            <p:nvPr/>
          </p:nvSpPr>
          <p:spPr bwMode="auto">
            <a:xfrm>
              <a:off x="1056" y="3408"/>
              <a:ext cx="11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 name="Line 5">
              <a:extLst>
                <a:ext uri="{FF2B5EF4-FFF2-40B4-BE49-F238E27FC236}">
                  <a16:creationId xmlns:a16="http://schemas.microsoft.com/office/drawing/2014/main" id="{EDC8E754-7BAF-411D-91EB-C4F780AD4BAB}"/>
                </a:ext>
              </a:extLst>
            </p:cNvPr>
            <p:cNvSpPr>
              <a:spLocks noChangeShapeType="1"/>
            </p:cNvSpPr>
            <p:nvPr/>
          </p:nvSpPr>
          <p:spPr bwMode="auto">
            <a:xfrm>
              <a:off x="1056" y="3792"/>
              <a:ext cx="11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7" name="Line 6">
              <a:extLst>
                <a:ext uri="{FF2B5EF4-FFF2-40B4-BE49-F238E27FC236}">
                  <a16:creationId xmlns:a16="http://schemas.microsoft.com/office/drawing/2014/main" id="{77C3CD62-9F66-457B-B2F5-D7F8B41BD184}"/>
                </a:ext>
              </a:extLst>
            </p:cNvPr>
            <p:cNvSpPr>
              <a:spLocks noChangeShapeType="1"/>
            </p:cNvSpPr>
            <p:nvPr/>
          </p:nvSpPr>
          <p:spPr bwMode="auto">
            <a:xfrm>
              <a:off x="1440" y="3024"/>
              <a:ext cx="0" cy="11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8" name="Line 7">
              <a:extLst>
                <a:ext uri="{FF2B5EF4-FFF2-40B4-BE49-F238E27FC236}">
                  <a16:creationId xmlns:a16="http://schemas.microsoft.com/office/drawing/2014/main" id="{0190DBE5-EB3C-4E93-B0AC-75AC89828519}"/>
                </a:ext>
              </a:extLst>
            </p:cNvPr>
            <p:cNvSpPr>
              <a:spLocks noChangeShapeType="1"/>
            </p:cNvSpPr>
            <p:nvPr/>
          </p:nvSpPr>
          <p:spPr bwMode="auto">
            <a:xfrm>
              <a:off x="1824" y="3024"/>
              <a:ext cx="0" cy="11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49" name="Group 13">
            <a:extLst>
              <a:ext uri="{FF2B5EF4-FFF2-40B4-BE49-F238E27FC236}">
                <a16:creationId xmlns:a16="http://schemas.microsoft.com/office/drawing/2014/main" id="{78823F43-E236-4DEC-8A17-3AC78DF0DC14}"/>
              </a:ext>
            </a:extLst>
          </p:cNvPr>
          <p:cNvGrpSpPr>
            <a:grpSpLocks/>
          </p:cNvGrpSpPr>
          <p:nvPr/>
        </p:nvGrpSpPr>
        <p:grpSpPr bwMode="auto">
          <a:xfrm>
            <a:off x="6153065" y="3971033"/>
            <a:ext cx="2517913" cy="2436888"/>
            <a:chOff x="960" y="2688"/>
            <a:chExt cx="912" cy="960"/>
          </a:xfrm>
        </p:grpSpPr>
        <p:sp>
          <p:nvSpPr>
            <p:cNvPr id="50" name="Oval 14">
              <a:extLst>
                <a:ext uri="{FF2B5EF4-FFF2-40B4-BE49-F238E27FC236}">
                  <a16:creationId xmlns:a16="http://schemas.microsoft.com/office/drawing/2014/main" id="{2998C8EC-A52F-4DA8-923D-ACAF2C7B01E9}"/>
                </a:ext>
              </a:extLst>
            </p:cNvPr>
            <p:cNvSpPr>
              <a:spLocks noChangeArrowheads="1"/>
            </p:cNvSpPr>
            <p:nvPr/>
          </p:nvSpPr>
          <p:spPr bwMode="auto">
            <a:xfrm>
              <a:off x="1008" y="273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Oval 15">
              <a:extLst>
                <a:ext uri="{FF2B5EF4-FFF2-40B4-BE49-F238E27FC236}">
                  <a16:creationId xmlns:a16="http://schemas.microsoft.com/office/drawing/2014/main" id="{F5F4E53E-35D3-4CC9-8FCD-46C3F62B21B5}"/>
                </a:ext>
              </a:extLst>
            </p:cNvPr>
            <p:cNvSpPr>
              <a:spLocks noChangeArrowheads="1"/>
            </p:cNvSpPr>
            <p:nvPr/>
          </p:nvSpPr>
          <p:spPr bwMode="auto">
            <a:xfrm>
              <a:off x="1152" y="2688"/>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Oval 16">
              <a:extLst>
                <a:ext uri="{FF2B5EF4-FFF2-40B4-BE49-F238E27FC236}">
                  <a16:creationId xmlns:a16="http://schemas.microsoft.com/office/drawing/2014/main" id="{0374F2A7-AF1B-47A0-949C-01FFB830489B}"/>
                </a:ext>
              </a:extLst>
            </p:cNvPr>
            <p:cNvSpPr>
              <a:spLocks noChangeArrowheads="1"/>
            </p:cNvSpPr>
            <p:nvPr/>
          </p:nvSpPr>
          <p:spPr bwMode="auto">
            <a:xfrm>
              <a:off x="960" y="345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Oval 17">
              <a:extLst>
                <a:ext uri="{FF2B5EF4-FFF2-40B4-BE49-F238E27FC236}">
                  <a16:creationId xmlns:a16="http://schemas.microsoft.com/office/drawing/2014/main" id="{932946ED-3A57-4FDB-8A92-803D4B15C2E1}"/>
                </a:ext>
              </a:extLst>
            </p:cNvPr>
            <p:cNvSpPr>
              <a:spLocks noChangeArrowheads="1"/>
            </p:cNvSpPr>
            <p:nvPr/>
          </p:nvSpPr>
          <p:spPr bwMode="auto">
            <a:xfrm>
              <a:off x="1296" y="2880"/>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Oval 18">
              <a:extLst>
                <a:ext uri="{FF2B5EF4-FFF2-40B4-BE49-F238E27FC236}">
                  <a16:creationId xmlns:a16="http://schemas.microsoft.com/office/drawing/2014/main" id="{67B2F850-5B4D-49DA-A703-E74982F7873F}"/>
                </a:ext>
              </a:extLst>
            </p:cNvPr>
            <p:cNvSpPr>
              <a:spLocks noChangeArrowheads="1"/>
            </p:cNvSpPr>
            <p:nvPr/>
          </p:nvSpPr>
          <p:spPr bwMode="auto">
            <a:xfrm>
              <a:off x="1056" y="3168"/>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Oval 19">
              <a:extLst>
                <a:ext uri="{FF2B5EF4-FFF2-40B4-BE49-F238E27FC236}">
                  <a16:creationId xmlns:a16="http://schemas.microsoft.com/office/drawing/2014/main" id="{EB93574E-54BE-4E6A-A011-E95BC385BFB7}"/>
                </a:ext>
              </a:extLst>
            </p:cNvPr>
            <p:cNvSpPr>
              <a:spLocks noChangeArrowheads="1"/>
            </p:cNvSpPr>
            <p:nvPr/>
          </p:nvSpPr>
          <p:spPr bwMode="auto">
            <a:xfrm>
              <a:off x="1152" y="3072"/>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Oval 20">
              <a:extLst>
                <a:ext uri="{FF2B5EF4-FFF2-40B4-BE49-F238E27FC236}">
                  <a16:creationId xmlns:a16="http://schemas.microsoft.com/office/drawing/2014/main" id="{65BA9756-033A-4A64-A69D-F3313075CBD2}"/>
                </a:ext>
              </a:extLst>
            </p:cNvPr>
            <p:cNvSpPr>
              <a:spLocks noChangeArrowheads="1"/>
            </p:cNvSpPr>
            <p:nvPr/>
          </p:nvSpPr>
          <p:spPr bwMode="auto">
            <a:xfrm>
              <a:off x="1104" y="3408"/>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Oval 21">
              <a:extLst>
                <a:ext uri="{FF2B5EF4-FFF2-40B4-BE49-F238E27FC236}">
                  <a16:creationId xmlns:a16="http://schemas.microsoft.com/office/drawing/2014/main" id="{42D496CB-D899-44F6-B3E1-59F936CE25AD}"/>
                </a:ext>
              </a:extLst>
            </p:cNvPr>
            <p:cNvSpPr>
              <a:spLocks noChangeArrowheads="1"/>
            </p:cNvSpPr>
            <p:nvPr/>
          </p:nvSpPr>
          <p:spPr bwMode="auto">
            <a:xfrm>
              <a:off x="1488" y="2784"/>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Oval 22">
              <a:extLst>
                <a:ext uri="{FF2B5EF4-FFF2-40B4-BE49-F238E27FC236}">
                  <a16:creationId xmlns:a16="http://schemas.microsoft.com/office/drawing/2014/main" id="{CAD32A42-1146-41A0-8C61-C9A6BFECDEFD}"/>
                </a:ext>
              </a:extLst>
            </p:cNvPr>
            <p:cNvSpPr>
              <a:spLocks noChangeArrowheads="1"/>
            </p:cNvSpPr>
            <p:nvPr/>
          </p:nvSpPr>
          <p:spPr bwMode="auto">
            <a:xfrm>
              <a:off x="1392" y="345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Oval 23">
              <a:extLst>
                <a:ext uri="{FF2B5EF4-FFF2-40B4-BE49-F238E27FC236}">
                  <a16:creationId xmlns:a16="http://schemas.microsoft.com/office/drawing/2014/main" id="{C14FE54C-EB0C-4DB1-81B5-1DEA417A27DA}"/>
                </a:ext>
              </a:extLst>
            </p:cNvPr>
            <p:cNvSpPr>
              <a:spLocks noChangeArrowheads="1"/>
            </p:cNvSpPr>
            <p:nvPr/>
          </p:nvSpPr>
          <p:spPr bwMode="auto">
            <a:xfrm>
              <a:off x="1824" y="3120"/>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Oval 24">
              <a:extLst>
                <a:ext uri="{FF2B5EF4-FFF2-40B4-BE49-F238E27FC236}">
                  <a16:creationId xmlns:a16="http://schemas.microsoft.com/office/drawing/2014/main" id="{13A13726-143A-42EB-954D-502B8B4AB600}"/>
                </a:ext>
              </a:extLst>
            </p:cNvPr>
            <p:cNvSpPr>
              <a:spLocks noChangeArrowheads="1"/>
            </p:cNvSpPr>
            <p:nvPr/>
          </p:nvSpPr>
          <p:spPr bwMode="auto">
            <a:xfrm>
              <a:off x="1728" y="345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Oval 25">
              <a:extLst>
                <a:ext uri="{FF2B5EF4-FFF2-40B4-BE49-F238E27FC236}">
                  <a16:creationId xmlns:a16="http://schemas.microsoft.com/office/drawing/2014/main" id="{F14113C8-4538-4853-AB68-8EF52A148560}"/>
                </a:ext>
              </a:extLst>
            </p:cNvPr>
            <p:cNvSpPr>
              <a:spLocks noChangeArrowheads="1"/>
            </p:cNvSpPr>
            <p:nvPr/>
          </p:nvSpPr>
          <p:spPr bwMode="auto">
            <a:xfrm>
              <a:off x="1008" y="3024"/>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Oval 26">
              <a:extLst>
                <a:ext uri="{FF2B5EF4-FFF2-40B4-BE49-F238E27FC236}">
                  <a16:creationId xmlns:a16="http://schemas.microsoft.com/office/drawing/2014/main" id="{1622F41C-B8E2-4E86-8ED1-E22184FCE2CA}"/>
                </a:ext>
              </a:extLst>
            </p:cNvPr>
            <p:cNvSpPr>
              <a:spLocks noChangeArrowheads="1"/>
            </p:cNvSpPr>
            <p:nvPr/>
          </p:nvSpPr>
          <p:spPr bwMode="auto">
            <a:xfrm>
              <a:off x="1296" y="3024"/>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Oval 27">
              <a:extLst>
                <a:ext uri="{FF2B5EF4-FFF2-40B4-BE49-F238E27FC236}">
                  <a16:creationId xmlns:a16="http://schemas.microsoft.com/office/drawing/2014/main" id="{7DFCF14D-01B6-4B60-A96A-07D57FEBCCEF}"/>
                </a:ext>
              </a:extLst>
            </p:cNvPr>
            <p:cNvSpPr>
              <a:spLocks noChangeArrowheads="1"/>
            </p:cNvSpPr>
            <p:nvPr/>
          </p:nvSpPr>
          <p:spPr bwMode="auto">
            <a:xfrm>
              <a:off x="1536" y="2880"/>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Oval 28">
              <a:extLst>
                <a:ext uri="{FF2B5EF4-FFF2-40B4-BE49-F238E27FC236}">
                  <a16:creationId xmlns:a16="http://schemas.microsoft.com/office/drawing/2014/main" id="{FF374066-790E-44CE-86AC-31BCB780EB4C}"/>
                </a:ext>
              </a:extLst>
            </p:cNvPr>
            <p:cNvSpPr>
              <a:spLocks noChangeArrowheads="1"/>
            </p:cNvSpPr>
            <p:nvPr/>
          </p:nvSpPr>
          <p:spPr bwMode="auto">
            <a:xfrm>
              <a:off x="1392" y="321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Oval 29">
              <a:extLst>
                <a:ext uri="{FF2B5EF4-FFF2-40B4-BE49-F238E27FC236}">
                  <a16:creationId xmlns:a16="http://schemas.microsoft.com/office/drawing/2014/main" id="{7B9EC34F-2B5D-4529-8CB6-AD70614C4E5F}"/>
                </a:ext>
              </a:extLst>
            </p:cNvPr>
            <p:cNvSpPr>
              <a:spLocks noChangeArrowheads="1"/>
            </p:cNvSpPr>
            <p:nvPr/>
          </p:nvSpPr>
          <p:spPr bwMode="auto">
            <a:xfrm>
              <a:off x="1536" y="3120"/>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Oval 30">
              <a:extLst>
                <a:ext uri="{FF2B5EF4-FFF2-40B4-BE49-F238E27FC236}">
                  <a16:creationId xmlns:a16="http://schemas.microsoft.com/office/drawing/2014/main" id="{19BCB469-F67F-475C-AB55-5D0515CB3464}"/>
                </a:ext>
              </a:extLst>
            </p:cNvPr>
            <p:cNvSpPr>
              <a:spLocks noChangeArrowheads="1"/>
            </p:cNvSpPr>
            <p:nvPr/>
          </p:nvSpPr>
          <p:spPr bwMode="auto">
            <a:xfrm>
              <a:off x="1536" y="345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Oval 31">
              <a:extLst>
                <a:ext uri="{FF2B5EF4-FFF2-40B4-BE49-F238E27FC236}">
                  <a16:creationId xmlns:a16="http://schemas.microsoft.com/office/drawing/2014/main" id="{D8444F0D-3076-4595-8E3A-B5344EFA3A5B}"/>
                </a:ext>
              </a:extLst>
            </p:cNvPr>
            <p:cNvSpPr>
              <a:spLocks noChangeArrowheads="1"/>
            </p:cNvSpPr>
            <p:nvPr/>
          </p:nvSpPr>
          <p:spPr bwMode="auto">
            <a:xfrm>
              <a:off x="1728" y="3216"/>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Oval 32">
              <a:extLst>
                <a:ext uri="{FF2B5EF4-FFF2-40B4-BE49-F238E27FC236}">
                  <a16:creationId xmlns:a16="http://schemas.microsoft.com/office/drawing/2014/main" id="{060CDA62-6B17-43B8-BEF9-E5B34E898CD3}"/>
                </a:ext>
              </a:extLst>
            </p:cNvPr>
            <p:cNvSpPr>
              <a:spLocks noChangeArrowheads="1"/>
            </p:cNvSpPr>
            <p:nvPr/>
          </p:nvSpPr>
          <p:spPr bwMode="auto">
            <a:xfrm>
              <a:off x="1440" y="3600"/>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Oval 33">
              <a:extLst>
                <a:ext uri="{FF2B5EF4-FFF2-40B4-BE49-F238E27FC236}">
                  <a16:creationId xmlns:a16="http://schemas.microsoft.com/office/drawing/2014/main" id="{63A18E6E-5AFB-43D0-AFB3-3EC05E8EBA32}"/>
                </a:ext>
              </a:extLst>
            </p:cNvPr>
            <p:cNvSpPr>
              <a:spLocks noChangeArrowheads="1"/>
            </p:cNvSpPr>
            <p:nvPr/>
          </p:nvSpPr>
          <p:spPr bwMode="auto">
            <a:xfrm>
              <a:off x="1776" y="2832"/>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Oval 34">
              <a:extLst>
                <a:ext uri="{FF2B5EF4-FFF2-40B4-BE49-F238E27FC236}">
                  <a16:creationId xmlns:a16="http://schemas.microsoft.com/office/drawing/2014/main" id="{4467E9D8-2D21-4F6F-BB86-D258DB253993}"/>
                </a:ext>
              </a:extLst>
            </p:cNvPr>
            <p:cNvSpPr>
              <a:spLocks noChangeArrowheads="1"/>
            </p:cNvSpPr>
            <p:nvPr/>
          </p:nvSpPr>
          <p:spPr bwMode="auto">
            <a:xfrm>
              <a:off x="1104" y="2832"/>
              <a:ext cx="48" cy="48"/>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Oval 35">
              <a:extLst>
                <a:ext uri="{FF2B5EF4-FFF2-40B4-BE49-F238E27FC236}">
                  <a16:creationId xmlns:a16="http://schemas.microsoft.com/office/drawing/2014/main" id="{B4BF0880-7D01-420F-913F-97D70BB70543}"/>
                </a:ext>
              </a:extLst>
            </p:cNvPr>
            <p:cNvSpPr>
              <a:spLocks noChangeArrowheads="1"/>
            </p:cNvSpPr>
            <p:nvPr/>
          </p:nvSpPr>
          <p:spPr bwMode="auto">
            <a:xfrm>
              <a:off x="1824" y="3600"/>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Line 36">
              <a:extLst>
                <a:ext uri="{FF2B5EF4-FFF2-40B4-BE49-F238E27FC236}">
                  <a16:creationId xmlns:a16="http://schemas.microsoft.com/office/drawing/2014/main" id="{293086F9-F420-4C6D-9948-BB0EE2BFC6C6}"/>
                </a:ext>
              </a:extLst>
            </p:cNvPr>
            <p:cNvSpPr>
              <a:spLocks noChangeShapeType="1"/>
            </p:cNvSpPr>
            <p:nvPr/>
          </p:nvSpPr>
          <p:spPr bwMode="auto">
            <a:xfrm>
              <a:off x="1200" y="2736"/>
              <a:ext cx="96"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3" name="Line 37">
              <a:extLst>
                <a:ext uri="{FF2B5EF4-FFF2-40B4-BE49-F238E27FC236}">
                  <a16:creationId xmlns:a16="http://schemas.microsoft.com/office/drawing/2014/main" id="{4126F68F-8CE9-4FCD-9E55-F73A0593B954}"/>
                </a:ext>
              </a:extLst>
            </p:cNvPr>
            <p:cNvSpPr>
              <a:spLocks noChangeShapeType="1"/>
            </p:cNvSpPr>
            <p:nvPr/>
          </p:nvSpPr>
          <p:spPr bwMode="auto">
            <a:xfrm>
              <a:off x="1152" y="2880"/>
              <a:ext cx="96"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4" name="Line 38">
              <a:extLst>
                <a:ext uri="{FF2B5EF4-FFF2-40B4-BE49-F238E27FC236}">
                  <a16:creationId xmlns:a16="http://schemas.microsoft.com/office/drawing/2014/main" id="{EFF13784-8213-4D87-B07C-5B75FF7860CD}"/>
                </a:ext>
              </a:extLst>
            </p:cNvPr>
            <p:cNvSpPr>
              <a:spLocks noChangeShapeType="1"/>
            </p:cNvSpPr>
            <p:nvPr/>
          </p:nvSpPr>
          <p:spPr bwMode="auto">
            <a:xfrm>
              <a:off x="1344" y="2928"/>
              <a:ext cx="96"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5" name="Rectangle 39">
              <a:extLst>
                <a:ext uri="{FF2B5EF4-FFF2-40B4-BE49-F238E27FC236}">
                  <a16:creationId xmlns:a16="http://schemas.microsoft.com/office/drawing/2014/main" id="{1CB51C5D-6BC8-45BB-8FAD-8607ADED5A6D}"/>
                </a:ext>
              </a:extLst>
            </p:cNvPr>
            <p:cNvSpPr>
              <a:spLocks noChangeArrowheads="1"/>
            </p:cNvSpPr>
            <p:nvPr/>
          </p:nvSpPr>
          <p:spPr bwMode="auto">
            <a:xfrm>
              <a:off x="1296" y="2832"/>
              <a:ext cx="48"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Rectangle 40">
              <a:extLst>
                <a:ext uri="{FF2B5EF4-FFF2-40B4-BE49-F238E27FC236}">
                  <a16:creationId xmlns:a16="http://schemas.microsoft.com/office/drawing/2014/main" id="{A75C4EEA-F643-43AE-8778-C602BB252240}"/>
                </a:ext>
              </a:extLst>
            </p:cNvPr>
            <p:cNvSpPr>
              <a:spLocks noChangeArrowheads="1"/>
            </p:cNvSpPr>
            <p:nvPr/>
          </p:nvSpPr>
          <p:spPr bwMode="auto">
            <a:xfrm>
              <a:off x="1440" y="3024"/>
              <a:ext cx="48"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Rectangle 41">
              <a:extLst>
                <a:ext uri="{FF2B5EF4-FFF2-40B4-BE49-F238E27FC236}">
                  <a16:creationId xmlns:a16="http://schemas.microsoft.com/office/drawing/2014/main" id="{2C2828EE-55C9-485B-8813-B9B76D06A718}"/>
                </a:ext>
              </a:extLst>
            </p:cNvPr>
            <p:cNvSpPr>
              <a:spLocks noChangeArrowheads="1"/>
            </p:cNvSpPr>
            <p:nvPr/>
          </p:nvSpPr>
          <p:spPr bwMode="auto">
            <a:xfrm>
              <a:off x="1248" y="2976"/>
              <a:ext cx="48" cy="4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Tree>
    <p:extLst>
      <p:ext uri="{BB962C8B-B14F-4D97-AF65-F5344CB8AC3E}">
        <p14:creationId xmlns:p14="http://schemas.microsoft.com/office/powerpoint/2010/main" val="3655500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8" name="Rectangle 8"/>
          <p:cNvSpPr>
            <a:spLocks noGrp="1" noChangeArrowheads="1"/>
          </p:cNvSpPr>
          <p:nvPr>
            <p:ph type="title"/>
          </p:nvPr>
        </p:nvSpPr>
        <p:spPr/>
        <p:txBody>
          <a:bodyPr/>
          <a:lstStyle/>
          <a:p>
            <a:r>
              <a:rPr lang="en-IE" dirty="0"/>
              <a:t>Random-walk-method</a:t>
            </a:r>
          </a:p>
        </p:txBody>
      </p:sp>
      <p:sp>
        <p:nvSpPr>
          <p:cNvPr id="35849" name="Rectangle 9"/>
          <p:cNvSpPr>
            <a:spLocks noGrp="1" noChangeArrowheads="1"/>
          </p:cNvSpPr>
          <p:nvPr>
            <p:ph idx="1"/>
          </p:nvPr>
        </p:nvSpPr>
        <p:spPr/>
        <p:txBody>
          <a:bodyPr>
            <a:normAutofit/>
          </a:bodyPr>
          <a:lstStyle/>
          <a:p>
            <a:r>
              <a:rPr lang="en-PH" sz="2400" dirty="0"/>
              <a:t>Basic idea: Divide the transport simulation in two half-steps. One step to calculate advection, and another step to calculate dispersion.</a:t>
            </a:r>
          </a:p>
          <a:p>
            <a:r>
              <a:rPr lang="en-PH" sz="2400" dirty="0"/>
              <a:t>Compute advection and dispersion by particle tracking. Advection  by integration of the velocity field, dispersion a random step.</a:t>
            </a:r>
          </a:p>
          <a:p>
            <a:r>
              <a:rPr lang="en-PH" sz="2400" dirty="0"/>
              <a:t>In contrast to MOC </a:t>
            </a:r>
            <a:br>
              <a:rPr lang="en-PH" sz="2400" dirty="0"/>
            </a:br>
            <a:r>
              <a:rPr lang="en-PH" sz="2400" dirty="0"/>
              <a:t>particles posses a fixed</a:t>
            </a:r>
            <a:br>
              <a:rPr lang="en-PH" sz="2400" dirty="0"/>
            </a:br>
            <a:r>
              <a:rPr lang="en-PH" sz="2400" dirty="0"/>
              <a:t>mass. Many particles are</a:t>
            </a:r>
            <a:br>
              <a:rPr lang="en-PH" sz="2400" dirty="0"/>
            </a:br>
            <a:r>
              <a:rPr lang="en-PH" sz="2400" dirty="0"/>
              <a:t>required for the solution</a:t>
            </a:r>
            <a:br>
              <a:rPr lang="en-PH" sz="2400" dirty="0"/>
            </a:br>
            <a:r>
              <a:rPr lang="en-PH" sz="2400" dirty="0"/>
              <a:t>of the transport equation.</a:t>
            </a:r>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3573016"/>
            <a:ext cx="4991100" cy="3064591"/>
          </a:xfrm>
          <a:prstGeom prst="rect">
            <a:avLst/>
          </a:prstGeom>
        </p:spPr>
      </p:pic>
      <p:sp>
        <p:nvSpPr>
          <p:cNvPr id="42" name="Datumsplatzhalter 3">
            <a:extLst>
              <a:ext uri="{FF2B5EF4-FFF2-40B4-BE49-F238E27FC236}">
                <a16:creationId xmlns:a16="http://schemas.microsoft.com/office/drawing/2014/main" id="{FEA3B786-2331-49A1-9DC6-14253934B2B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3716713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de-DE" dirty="0"/>
              <a:t>Rules to avoid numerical problems</a:t>
            </a:r>
          </a:p>
        </p:txBody>
      </p:sp>
      <p:sp>
        <p:nvSpPr>
          <p:cNvPr id="3" name="Inhaltsplatzhalter 2">
            <a:extLst>
              <a:ext uri="{FF2B5EF4-FFF2-40B4-BE49-F238E27FC236}">
                <a16:creationId xmlns:a16="http://schemas.microsoft.com/office/drawing/2014/main" id="{76E18152-0D6D-4320-820D-76A7934226C2}"/>
              </a:ext>
            </a:extLst>
          </p:cNvPr>
          <p:cNvSpPr>
            <a:spLocks noGrp="1"/>
          </p:cNvSpPr>
          <p:nvPr>
            <p:ph idx="1"/>
          </p:nvPr>
        </p:nvSpPr>
        <p:spPr>
          <a:xfrm>
            <a:off x="457200" y="1677718"/>
            <a:ext cx="8229600" cy="4525963"/>
          </a:xfrm>
        </p:spPr>
        <p:txBody>
          <a:bodyPr/>
          <a:lstStyle/>
          <a:p>
            <a:r>
              <a:rPr lang="en-US" sz="2400" dirty="0"/>
              <a:t>Discretization with grid Peclet numbers &lt; 2</a:t>
            </a:r>
          </a:p>
          <a:p>
            <a:endParaRPr lang="en-US" sz="2400" dirty="0"/>
          </a:p>
          <a:p>
            <a:r>
              <a:rPr lang="en-US" sz="2400" dirty="0"/>
              <a:t>If this is not possible use MOC or random walk</a:t>
            </a:r>
          </a:p>
          <a:p>
            <a:endParaRPr lang="en-US" sz="2400" dirty="0"/>
          </a:p>
          <a:p>
            <a:r>
              <a:rPr lang="en-US" sz="2400" dirty="0"/>
              <a:t>Select time step such that Courant number &lt; 1</a:t>
            </a:r>
          </a:p>
          <a:p>
            <a:endParaRPr lang="en-US" sz="2400" dirty="0"/>
          </a:p>
          <a:p>
            <a:r>
              <a:rPr lang="en-US" sz="2400" dirty="0"/>
              <a:t>Check results by grid refinement (grid convergence)</a:t>
            </a:r>
          </a:p>
          <a:p>
            <a:endParaRPr lang="en-US" dirty="0"/>
          </a:p>
        </p:txBody>
      </p:sp>
      <p:sp>
        <p:nvSpPr>
          <p:cNvPr id="6" name="Datumsplatzhalter 3">
            <a:extLst>
              <a:ext uri="{FF2B5EF4-FFF2-40B4-BE49-F238E27FC236}">
                <a16:creationId xmlns:a16="http://schemas.microsoft.com/office/drawing/2014/main" id="{8E78F38E-470D-42F9-B81E-B3B89CE11AA7}"/>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36839854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US" dirty="0"/>
              <a:t>Points of criticism of transport equation</a:t>
            </a:r>
          </a:p>
        </p:txBody>
      </p:sp>
      <p:sp>
        <p:nvSpPr>
          <p:cNvPr id="5" name="Inhaltsplatzhalter 4">
            <a:extLst>
              <a:ext uri="{FF2B5EF4-FFF2-40B4-BE49-F238E27FC236}">
                <a16:creationId xmlns:a16="http://schemas.microsoft.com/office/drawing/2014/main" id="{DD45655B-B567-475D-B7C1-78DB13B5253D}"/>
              </a:ext>
            </a:extLst>
          </p:cNvPr>
          <p:cNvSpPr>
            <a:spLocks noGrp="1"/>
          </p:cNvSpPr>
          <p:nvPr>
            <p:ph idx="1"/>
          </p:nvPr>
        </p:nvSpPr>
        <p:spPr>
          <a:xfrm>
            <a:off x="457200" y="1700808"/>
            <a:ext cx="8229600" cy="4525963"/>
          </a:xfrm>
        </p:spPr>
        <p:txBody>
          <a:bodyPr/>
          <a:lstStyle/>
          <a:p>
            <a:r>
              <a:rPr lang="en-US" sz="2400" dirty="0"/>
              <a:t>Tailing is not reproduced (way out: e.g., double porosity)</a:t>
            </a:r>
          </a:p>
          <a:p>
            <a:endParaRPr lang="en-US" sz="2400" dirty="0"/>
          </a:p>
          <a:p>
            <a:r>
              <a:rPr lang="en-US" sz="2400" dirty="0"/>
              <a:t>Longitudinal dispersivity is not constant</a:t>
            </a:r>
          </a:p>
          <a:p>
            <a:endParaRPr lang="en-US" sz="2400" dirty="0"/>
          </a:p>
          <a:p>
            <a:r>
              <a:rPr lang="en-US" sz="2400" dirty="0"/>
              <a:t>The advection/dispersion equation is only a basic concept for complex processes</a:t>
            </a:r>
          </a:p>
          <a:p>
            <a:endParaRPr lang="en-US" sz="2400" dirty="0"/>
          </a:p>
          <a:p>
            <a:r>
              <a:rPr lang="en-US" sz="2400" dirty="0"/>
              <a:t>Up to now there is no acceptable and pragmatic alternative</a:t>
            </a:r>
          </a:p>
          <a:p>
            <a:endParaRPr lang="en-US" dirty="0"/>
          </a:p>
        </p:txBody>
      </p:sp>
      <p:sp>
        <p:nvSpPr>
          <p:cNvPr id="6" name="Datumsplatzhalter 3">
            <a:extLst>
              <a:ext uri="{FF2B5EF4-FFF2-40B4-BE49-F238E27FC236}">
                <a16:creationId xmlns:a16="http://schemas.microsoft.com/office/drawing/2014/main" id="{1C33E83E-DE41-4F10-B9FA-144BB46F0B6A}"/>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extLst>
      <p:ext uri="{BB962C8B-B14F-4D97-AF65-F5344CB8AC3E}">
        <p14:creationId xmlns:p14="http://schemas.microsoft.com/office/powerpoint/2010/main" val="298621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418BDA3E-DA9F-43CC-9ADC-4586036C7ABD}"/>
              </a:ext>
            </a:extLst>
          </p:cNvPr>
          <p:cNvSpPr>
            <a:spLocks noGrp="1" noChangeArrowheads="1"/>
          </p:cNvSpPr>
          <p:nvPr>
            <p:ph type="title"/>
          </p:nvPr>
        </p:nvSpPr>
        <p:spPr/>
        <p:txBody>
          <a:bodyPr/>
          <a:lstStyle/>
          <a:p>
            <a:r>
              <a:rPr lang="en-US" altLang="de-DE" b="1" dirty="0"/>
              <a:t>Simulation of well drawdown</a:t>
            </a:r>
          </a:p>
        </p:txBody>
      </p:sp>
      <p:sp>
        <p:nvSpPr>
          <p:cNvPr id="6147" name="Rechteck 2">
            <a:extLst>
              <a:ext uri="{FF2B5EF4-FFF2-40B4-BE49-F238E27FC236}">
                <a16:creationId xmlns:a16="http://schemas.microsoft.com/office/drawing/2014/main" id="{F1E2F4F8-E43F-499C-BCDE-E885D6236043}"/>
              </a:ext>
            </a:extLst>
          </p:cNvPr>
          <p:cNvSpPr>
            <a:spLocks noChangeArrowheads="1"/>
          </p:cNvSpPr>
          <p:nvPr/>
        </p:nvSpPr>
        <p:spPr bwMode="auto">
          <a:xfrm>
            <a:off x="5010243" y="2137369"/>
            <a:ext cx="4191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ZW" altLang="de-DE" sz="2400" b="0" dirty="0">
                <a:latin typeface="Calibri" panose="020F0502020204030204" pitchFamily="34" charset="0"/>
                <a:cs typeface="Calibri" panose="020F0502020204030204" pitchFamily="34" charset="0"/>
              </a:rPr>
              <a:t>Comparison of computed and observed head within a cell</a:t>
            </a:r>
          </a:p>
          <a:p>
            <a:pPr>
              <a:spcBef>
                <a:spcPct val="0"/>
              </a:spcBef>
              <a:buFontTx/>
              <a:buNone/>
            </a:pPr>
            <a:endParaRPr lang="en-ZW" altLang="de-DE" sz="2400" b="0" dirty="0">
              <a:latin typeface="Calibri" panose="020F0502020204030204" pitchFamily="34" charset="0"/>
              <a:cs typeface="Calibri" panose="020F0502020204030204" pitchFamily="34" charset="0"/>
            </a:endParaRPr>
          </a:p>
          <a:p>
            <a:pPr>
              <a:spcBef>
                <a:spcPct val="0"/>
              </a:spcBef>
              <a:buFontTx/>
              <a:buNone/>
            </a:pPr>
            <a:r>
              <a:rPr lang="en-ZW" altLang="de-DE" sz="2400" b="0" dirty="0">
                <a:latin typeface="Calibri" panose="020F0502020204030204" pitchFamily="34" charset="0"/>
                <a:cs typeface="Calibri" panose="020F0502020204030204" pitchFamily="34" charset="0"/>
              </a:rPr>
              <a:t>Note: Well loss!</a:t>
            </a:r>
          </a:p>
        </p:txBody>
      </p:sp>
      <p:pic>
        <p:nvPicPr>
          <p:cNvPr id="6148" name="Grafik 1">
            <a:extLst>
              <a:ext uri="{FF2B5EF4-FFF2-40B4-BE49-F238E27FC236}">
                <a16:creationId xmlns:a16="http://schemas.microsoft.com/office/drawing/2014/main" id="{2D8C7DC3-F3F0-4336-AD19-BFA5077C6B5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8113" y="2017930"/>
            <a:ext cx="484822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Grafik 2">
            <a:extLst>
              <a:ext uri="{FF2B5EF4-FFF2-40B4-BE49-F238E27FC236}">
                <a16:creationId xmlns:a16="http://schemas.microsoft.com/office/drawing/2014/main" id="{562C440B-1C93-4D39-B2D9-298B635ECCFF}"/>
              </a:ext>
            </a:extLst>
          </p:cNvPr>
          <p:cNvPicPr>
            <a:picLocks noChangeAspect="1"/>
          </p:cNvPicPr>
          <p:nvPr/>
        </p:nvPicPr>
        <p:blipFill>
          <a:blip r:embed="rId4">
            <a:extLst>
              <a:ext uri="{28A0092B-C50C-407E-A947-70E740481C1C}">
                <a14:useLocalDpi xmlns:a14="http://schemas.microsoft.com/office/drawing/2010/main" val="0"/>
              </a:ext>
            </a:extLst>
          </a:blip>
          <a:srcRect b="14957"/>
          <a:stretch>
            <a:fillRect/>
          </a:stretch>
        </p:blipFill>
        <p:spPr bwMode="auto">
          <a:xfrm>
            <a:off x="276226" y="4293096"/>
            <a:ext cx="4495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Rechteck 3">
            <a:extLst>
              <a:ext uri="{FF2B5EF4-FFF2-40B4-BE49-F238E27FC236}">
                <a16:creationId xmlns:a16="http://schemas.microsoft.com/office/drawing/2014/main" id="{AEF5C38A-1C02-4ECF-BD7C-11D8192FA188}"/>
              </a:ext>
            </a:extLst>
          </p:cNvPr>
          <p:cNvSpPr>
            <a:spLocks noChangeArrowheads="1"/>
          </p:cNvSpPr>
          <p:nvPr/>
        </p:nvSpPr>
        <p:spPr bwMode="auto">
          <a:xfrm>
            <a:off x="5004950" y="4926013"/>
            <a:ext cx="41576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Finite difference grid</a:t>
            </a: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Simulated head distribution</a:t>
            </a:r>
          </a:p>
        </p:txBody>
      </p:sp>
      <p:sp>
        <p:nvSpPr>
          <p:cNvPr id="10" name="Datumsplatzhalter 3">
            <a:extLst>
              <a:ext uri="{FF2B5EF4-FFF2-40B4-BE49-F238E27FC236}">
                <a16:creationId xmlns:a16="http://schemas.microsoft.com/office/drawing/2014/main" id="{F177CD0D-698D-41F4-9C50-AB0A6E6ADBCF}"/>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6" name="Grafik 2">
            <a:extLst>
              <a:ext uri="{FF2B5EF4-FFF2-40B4-BE49-F238E27FC236}">
                <a16:creationId xmlns:a16="http://schemas.microsoft.com/office/drawing/2014/main" id="{0790FB33-257D-415E-82BD-42C2EEA2DB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5803" y="2493938"/>
            <a:ext cx="5978525"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4" name="Rectangle 3">
            <a:extLst>
              <a:ext uri="{FF2B5EF4-FFF2-40B4-BE49-F238E27FC236}">
                <a16:creationId xmlns:a16="http://schemas.microsoft.com/office/drawing/2014/main" id="{4267B038-7644-4D65-B3E1-45B3A64DFB67}"/>
              </a:ext>
            </a:extLst>
          </p:cNvPr>
          <p:cNvSpPr>
            <a:spLocks noGrp="1" noChangeArrowheads="1"/>
          </p:cNvSpPr>
          <p:nvPr>
            <p:ph type="title"/>
          </p:nvPr>
        </p:nvSpPr>
        <p:spPr/>
        <p:txBody>
          <a:bodyPr>
            <a:normAutofit fontScale="90000"/>
          </a:bodyPr>
          <a:lstStyle/>
          <a:p>
            <a:br>
              <a:rPr lang="en-US" altLang="de-DE"/>
            </a:br>
            <a:r>
              <a:rPr lang="en-US" altLang="de-DE"/>
              <a:t>Simulation of wells in 3-D-model</a:t>
            </a:r>
            <a:br>
              <a:rPr lang="en-US" altLang="de-DE"/>
            </a:br>
            <a:endParaRPr lang="en-US" altLang="de-DE"/>
          </a:p>
        </p:txBody>
      </p:sp>
      <p:sp>
        <p:nvSpPr>
          <p:cNvPr id="6" name="Inhaltsplatzhalter 5">
            <a:extLst>
              <a:ext uri="{FF2B5EF4-FFF2-40B4-BE49-F238E27FC236}">
                <a16:creationId xmlns:a16="http://schemas.microsoft.com/office/drawing/2014/main" id="{557A94D8-9633-4B4D-AB2F-AB8F7B3A01E6}"/>
              </a:ext>
            </a:extLst>
          </p:cNvPr>
          <p:cNvSpPr>
            <a:spLocks noGrp="1"/>
          </p:cNvSpPr>
          <p:nvPr>
            <p:ph idx="1"/>
          </p:nvPr>
        </p:nvSpPr>
        <p:spPr>
          <a:xfrm>
            <a:off x="457200" y="1600200"/>
            <a:ext cx="8579296" cy="4756150"/>
          </a:xfrm>
        </p:spPr>
        <p:txBody>
          <a:bodyPr>
            <a:normAutofit fontScale="92500" lnSpcReduction="20000"/>
          </a:bodyPr>
          <a:lstStyle/>
          <a:p>
            <a:r>
              <a:rPr lang="en-US" sz="2600" dirty="0"/>
              <a:t>Grid refinement in horizontal direction</a:t>
            </a:r>
          </a:p>
          <a:p>
            <a:r>
              <a:rPr lang="en-US" sz="2600" dirty="0"/>
              <a:t>Distribution of total discharge to different layers:</a:t>
            </a:r>
            <a:endParaRPr lang="en-US" sz="2400" dirty="0"/>
          </a:p>
          <a:p>
            <a:pPr marL="0" indent="0">
              <a:buNone/>
            </a:pPr>
            <a:r>
              <a:rPr lang="en-US" sz="2400" dirty="0"/>
              <a:t>	Proportional to transmissivity of layer</a:t>
            </a:r>
          </a:p>
          <a:p>
            <a:pPr>
              <a:defRPr/>
            </a:pPr>
            <a:endParaRPr lang="en-US" sz="2400" dirty="0">
              <a:latin typeface="Calibri" panose="020F0502020204030204" pitchFamily="34" charset="0"/>
              <a:cs typeface="Calibri" panose="020F0502020204030204" pitchFamily="34" charset="0"/>
            </a:endParaRPr>
          </a:p>
          <a:p>
            <a:pPr>
              <a:defRPr/>
            </a:pPr>
            <a:endParaRPr lang="en-US" sz="2400" dirty="0">
              <a:latin typeface="Calibri" panose="020F0502020204030204" pitchFamily="34" charset="0"/>
              <a:cs typeface="Calibri" panose="020F0502020204030204" pitchFamily="34" charset="0"/>
            </a:endParaRPr>
          </a:p>
          <a:p>
            <a:pPr>
              <a:defRPr/>
            </a:pPr>
            <a:endParaRPr lang="en-US" sz="2400" dirty="0">
              <a:latin typeface="Calibri" panose="020F0502020204030204" pitchFamily="34" charset="0"/>
              <a:cs typeface="Calibri" panose="020F0502020204030204" pitchFamily="34" charset="0"/>
            </a:endParaRPr>
          </a:p>
          <a:p>
            <a:pPr>
              <a:defRPr/>
            </a:pPr>
            <a:endParaRPr lang="en-US" sz="2400" dirty="0">
              <a:latin typeface="Calibri" panose="020F0502020204030204" pitchFamily="34" charset="0"/>
              <a:cs typeface="Calibri" panose="020F0502020204030204" pitchFamily="34" charset="0"/>
            </a:endParaRPr>
          </a:p>
          <a:p>
            <a:pPr>
              <a:defRPr/>
            </a:pPr>
            <a:endParaRPr lang="en-US" sz="2400" dirty="0">
              <a:latin typeface="Calibri" panose="020F0502020204030204" pitchFamily="34" charset="0"/>
              <a:cs typeface="Calibri" panose="020F0502020204030204" pitchFamily="34" charset="0"/>
            </a:endParaRPr>
          </a:p>
          <a:p>
            <a:pPr marL="0" indent="0">
              <a:buNone/>
              <a:defRPr/>
            </a:pPr>
            <a:endParaRPr lang="en-US" sz="2400" dirty="0">
              <a:latin typeface="Calibri" panose="020F0502020204030204" pitchFamily="34" charset="0"/>
              <a:cs typeface="Calibri" panose="020F0502020204030204" pitchFamily="34" charset="0"/>
            </a:endParaRPr>
          </a:p>
          <a:p>
            <a:pPr marL="0" indent="0">
              <a:buNone/>
              <a:defRPr/>
            </a:pP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	Total discharge in 1 cell, but high vertical hydraulic conductivity</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	in well cells</a:t>
            </a:r>
          </a:p>
          <a:p>
            <a:pPr>
              <a:defRPr/>
            </a:pPr>
            <a:r>
              <a:rPr lang="en-US" sz="2600" dirty="0">
                <a:latin typeface="Calibri" panose="020F0502020204030204" pitchFamily="34" charset="0"/>
                <a:cs typeface="Calibri" panose="020F0502020204030204" pitchFamily="34" charset="0"/>
              </a:rPr>
              <a:t>Falling dry of nodes leads to instabilities! Way out: adjustment of pumping rate</a:t>
            </a:r>
            <a:endParaRPr lang="en-US" sz="2600" dirty="0"/>
          </a:p>
        </p:txBody>
      </p:sp>
      <p:sp>
        <p:nvSpPr>
          <p:cNvPr id="9" name="Datumsplatzhalter 3">
            <a:extLst>
              <a:ext uri="{FF2B5EF4-FFF2-40B4-BE49-F238E27FC236}">
                <a16:creationId xmlns:a16="http://schemas.microsoft.com/office/drawing/2014/main" id="{29F3DEE9-C156-417B-B435-AAA1A19F7581}"/>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3">
            <a:extLst>
              <a:ext uri="{FF2B5EF4-FFF2-40B4-BE49-F238E27FC236}">
                <a16:creationId xmlns:a16="http://schemas.microsoft.com/office/drawing/2014/main" id="{C7BA5DC6-6AAE-4826-B7C6-9F99809A0FA5}"/>
              </a:ext>
            </a:extLst>
          </p:cNvPr>
          <p:cNvSpPr>
            <a:spLocks noGrp="1" noChangeArrowheads="1"/>
          </p:cNvSpPr>
          <p:nvPr>
            <p:ph type="title"/>
          </p:nvPr>
        </p:nvSpPr>
        <p:spPr/>
        <p:txBody>
          <a:bodyPr/>
          <a:lstStyle/>
          <a:p>
            <a:r>
              <a:rPr lang="en-US" altLang="de-DE"/>
              <a:t>Radial model approach</a:t>
            </a:r>
          </a:p>
        </p:txBody>
      </p:sp>
      <p:pic>
        <p:nvPicPr>
          <p:cNvPr id="10243" name="Grafik 1">
            <a:extLst>
              <a:ext uri="{FF2B5EF4-FFF2-40B4-BE49-F238E27FC236}">
                <a16:creationId xmlns:a16="http://schemas.microsoft.com/office/drawing/2014/main" id="{6E8A4A11-28FB-4315-A84A-6800DB8C10F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38" y="1351992"/>
            <a:ext cx="43497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Grafik 2">
            <a:extLst>
              <a:ext uri="{FF2B5EF4-FFF2-40B4-BE49-F238E27FC236}">
                <a16:creationId xmlns:a16="http://schemas.microsoft.com/office/drawing/2014/main" id="{0882C6F0-1010-461A-8ACA-E63F3A320F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038600"/>
            <a:ext cx="3876675"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hteck 3">
            <a:extLst>
              <a:ext uri="{FF2B5EF4-FFF2-40B4-BE49-F238E27FC236}">
                <a16:creationId xmlns:a16="http://schemas.microsoft.com/office/drawing/2014/main" id="{DC74B8B2-B64D-41F9-A9B4-105CC0625DCB}"/>
              </a:ext>
            </a:extLst>
          </p:cNvPr>
          <p:cNvSpPr>
            <a:spLocks noChangeArrowheads="1"/>
          </p:cNvSpPr>
          <p:nvPr/>
        </p:nvSpPr>
        <p:spPr bwMode="auto">
          <a:xfrm>
            <a:off x="4349750" y="4191000"/>
            <a:ext cx="47942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ZW" altLang="de-DE" sz="2400" b="0">
                <a:solidFill>
                  <a:srgbClr val="000000"/>
                </a:solidFill>
                <a:latin typeface="Calibri" panose="020F0502020204030204" pitchFamily="34" charset="0"/>
                <a:cs typeface="Calibri" panose="020F0502020204030204" pitchFamily="34" charset="0"/>
              </a:rPr>
              <a:t>Model grid</a:t>
            </a:r>
          </a:p>
          <a:p>
            <a:pPr>
              <a:spcBef>
                <a:spcPct val="0"/>
              </a:spcBef>
              <a:buFontTx/>
              <a:buNone/>
            </a:pPr>
            <a:endParaRPr lang="en-ZW" altLang="de-DE" sz="2400" b="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400" b="0">
                <a:solidFill>
                  <a:srgbClr val="000000"/>
                </a:solidFill>
                <a:latin typeface="Calibri" panose="020F0502020204030204" pitchFamily="34" charset="0"/>
                <a:cs typeface="Calibri" panose="020F0502020204030204" pitchFamily="34" charset="0"/>
              </a:rPr>
              <a:t>Simulated head distribution</a:t>
            </a:r>
          </a:p>
        </p:txBody>
      </p:sp>
      <p:sp>
        <p:nvSpPr>
          <p:cNvPr id="10246" name="Rechteck 4">
            <a:extLst>
              <a:ext uri="{FF2B5EF4-FFF2-40B4-BE49-F238E27FC236}">
                <a16:creationId xmlns:a16="http://schemas.microsoft.com/office/drawing/2014/main" id="{3D6F6A07-F34E-48C6-9D41-08C30C492B44}"/>
              </a:ext>
            </a:extLst>
          </p:cNvPr>
          <p:cNvSpPr>
            <a:spLocks noChangeArrowheads="1"/>
          </p:cNvSpPr>
          <p:nvPr/>
        </p:nvSpPr>
        <p:spPr bwMode="auto">
          <a:xfrm>
            <a:off x="4349750" y="1872729"/>
            <a:ext cx="4859338"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ZW" altLang="de-DE" sz="2400" b="0" dirty="0">
                <a:solidFill>
                  <a:srgbClr val="000000"/>
                </a:solidFill>
                <a:latin typeface="Calibri" panose="020F0502020204030204" pitchFamily="34" charset="0"/>
                <a:cs typeface="Calibri" panose="020F0502020204030204" pitchFamily="34" charset="0"/>
              </a:rPr>
              <a:t>Radial flow to a well</a:t>
            </a: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r>
              <a:rPr lang="en-ZW" altLang="de-DE" sz="2000" b="0" dirty="0">
                <a:solidFill>
                  <a:srgbClr val="000000"/>
                </a:solidFill>
                <a:latin typeface="Calibri" panose="020F0502020204030204" pitchFamily="34" charset="0"/>
                <a:cs typeface="Calibri" panose="020F0502020204030204" pitchFamily="34" charset="0"/>
              </a:rPr>
              <a:t>Aquifer thickness:   m = U = 2 ∙ </a:t>
            </a:r>
            <a:r>
              <a:rPr lang="el-GR" altLang="de-DE" sz="2000" b="0" dirty="0">
                <a:solidFill>
                  <a:srgbClr val="000000"/>
                </a:solidFill>
                <a:latin typeface="Calibri" panose="020F0502020204030204" pitchFamily="34" charset="0"/>
                <a:cs typeface="Calibri" panose="020F0502020204030204" pitchFamily="34" charset="0"/>
              </a:rPr>
              <a:t>π</a:t>
            </a:r>
            <a:r>
              <a:rPr lang="de-DE" altLang="de-DE" sz="2000" b="0" dirty="0">
                <a:solidFill>
                  <a:srgbClr val="000000"/>
                </a:solidFill>
                <a:latin typeface="Calibri" panose="020F0502020204030204" pitchFamily="34" charset="0"/>
                <a:cs typeface="Calibri" panose="020F0502020204030204" pitchFamily="34" charset="0"/>
              </a:rPr>
              <a:t> ∙ r</a:t>
            </a:r>
          </a:p>
          <a:p>
            <a:pPr>
              <a:spcBef>
                <a:spcPct val="0"/>
              </a:spcBef>
              <a:buFontTx/>
              <a:buNone/>
            </a:pPr>
            <a:r>
              <a:rPr lang="de-DE" altLang="de-DE" sz="2000" b="0" dirty="0">
                <a:solidFill>
                  <a:srgbClr val="000000"/>
                </a:solidFill>
                <a:latin typeface="Calibri" panose="020F0502020204030204" pitchFamily="34" charset="0"/>
                <a:cs typeface="Calibri" panose="020F0502020204030204" pitchFamily="34" charset="0"/>
              </a:rPr>
              <a:t>Transmissivity:         T   = U ∙</a:t>
            </a:r>
            <a:r>
              <a:rPr lang="en-ZW" altLang="de-DE" sz="2000" b="0" dirty="0">
                <a:solidFill>
                  <a:srgbClr val="000000"/>
                </a:solidFill>
                <a:latin typeface="Calibri" panose="020F0502020204030204" pitchFamily="34" charset="0"/>
                <a:cs typeface="Calibri" panose="020F0502020204030204" pitchFamily="34" charset="0"/>
              </a:rPr>
              <a:t> K = </a:t>
            </a:r>
            <a:r>
              <a:rPr lang="el-GR" altLang="de-DE" sz="2000" b="0" dirty="0">
                <a:solidFill>
                  <a:srgbClr val="000000"/>
                </a:solidFill>
                <a:latin typeface="Calibri" panose="020F0502020204030204" pitchFamily="34" charset="0"/>
                <a:cs typeface="Calibri" panose="020F0502020204030204" pitchFamily="34" charset="0"/>
              </a:rPr>
              <a:t>2 ∙ π ∙ </a:t>
            </a:r>
            <a:r>
              <a:rPr lang="en-ZW" altLang="de-DE" sz="2000" b="0" dirty="0">
                <a:solidFill>
                  <a:srgbClr val="000000"/>
                </a:solidFill>
                <a:latin typeface="Calibri" panose="020F0502020204030204" pitchFamily="34" charset="0"/>
                <a:cs typeface="Calibri" panose="020F0502020204030204" pitchFamily="34" charset="0"/>
              </a:rPr>
              <a:t>r ∙ K</a:t>
            </a:r>
          </a:p>
          <a:p>
            <a:pPr>
              <a:spcBef>
                <a:spcPct val="0"/>
              </a:spcBef>
              <a:buFontTx/>
              <a:buNone/>
            </a:pPr>
            <a:r>
              <a:rPr lang="en-ZW" altLang="de-DE" sz="2000" b="0" dirty="0">
                <a:solidFill>
                  <a:srgbClr val="000000"/>
                </a:solidFill>
                <a:latin typeface="Calibri" panose="020F0502020204030204" pitchFamily="34" charset="0"/>
                <a:cs typeface="Calibri" panose="020F0502020204030204" pitchFamily="34" charset="0"/>
              </a:rPr>
              <a:t>Storage coefficient: S   = U ∙ S</a:t>
            </a:r>
            <a:r>
              <a:rPr lang="en-ZW" altLang="de-DE" sz="2000" b="0" baseline="-25000" dirty="0">
                <a:solidFill>
                  <a:srgbClr val="000000"/>
                </a:solidFill>
                <a:latin typeface="Calibri" panose="020F0502020204030204" pitchFamily="34" charset="0"/>
                <a:cs typeface="Calibri" panose="020F0502020204030204" pitchFamily="34" charset="0"/>
              </a:rPr>
              <a:t>0</a:t>
            </a:r>
            <a:r>
              <a:rPr lang="en-ZW" altLang="de-DE" sz="2000" b="0" dirty="0">
                <a:solidFill>
                  <a:srgbClr val="000000"/>
                </a:solidFill>
                <a:latin typeface="Calibri" panose="020F0502020204030204" pitchFamily="34" charset="0"/>
                <a:cs typeface="Calibri" panose="020F0502020204030204" pitchFamily="34" charset="0"/>
              </a:rPr>
              <a:t> = </a:t>
            </a:r>
            <a:r>
              <a:rPr lang="el-GR" altLang="de-DE" sz="2000" b="0" dirty="0">
                <a:solidFill>
                  <a:srgbClr val="000000"/>
                </a:solidFill>
                <a:latin typeface="Calibri" panose="020F0502020204030204" pitchFamily="34" charset="0"/>
                <a:cs typeface="Calibri" panose="020F0502020204030204" pitchFamily="34" charset="0"/>
              </a:rPr>
              <a:t>2 ∙ π ∙ </a:t>
            </a:r>
            <a:r>
              <a:rPr lang="en-ZW" altLang="de-DE" sz="2000" b="0" dirty="0">
                <a:solidFill>
                  <a:srgbClr val="000000"/>
                </a:solidFill>
                <a:latin typeface="Calibri" panose="020F0502020204030204" pitchFamily="34" charset="0"/>
                <a:cs typeface="Calibri" panose="020F0502020204030204" pitchFamily="34" charset="0"/>
              </a:rPr>
              <a:t>r ∙ S</a:t>
            </a:r>
            <a:r>
              <a:rPr lang="en-ZW" altLang="de-DE" sz="2000" b="0" baseline="-25000" dirty="0">
                <a:solidFill>
                  <a:srgbClr val="000000"/>
                </a:solidFill>
                <a:latin typeface="Calibri" panose="020F0502020204030204" pitchFamily="34" charset="0"/>
                <a:cs typeface="Calibri" panose="020F0502020204030204" pitchFamily="34" charset="0"/>
              </a:rPr>
              <a:t>0</a:t>
            </a: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a:p>
            <a:pPr>
              <a:spcBef>
                <a:spcPct val="0"/>
              </a:spcBef>
              <a:buFontTx/>
              <a:buNone/>
            </a:pPr>
            <a:endParaRPr lang="en-ZW" altLang="de-DE" sz="2400" b="0" dirty="0">
              <a:solidFill>
                <a:srgbClr val="000000"/>
              </a:solidFill>
              <a:latin typeface="Calibri" panose="020F0502020204030204" pitchFamily="34" charset="0"/>
              <a:cs typeface="Calibri" panose="020F0502020204030204" pitchFamily="34" charset="0"/>
            </a:endParaRPr>
          </a:p>
        </p:txBody>
      </p:sp>
      <p:sp>
        <p:nvSpPr>
          <p:cNvPr id="10" name="Datumsplatzhalter 3">
            <a:extLst>
              <a:ext uri="{FF2B5EF4-FFF2-40B4-BE49-F238E27FC236}">
                <a16:creationId xmlns:a16="http://schemas.microsoft.com/office/drawing/2014/main" id="{AD6BE457-45C7-403C-AC7D-5C459FD6247E}"/>
              </a:ext>
            </a:extLst>
          </p:cNvPr>
          <p:cNvSpPr>
            <a:spLocks noGrp="1"/>
          </p:cNvSpPr>
          <p:nvPr>
            <p:ph type="dt" sz="half" idx="10"/>
          </p:nvPr>
        </p:nvSpPr>
        <p:spPr>
          <a:xfrm>
            <a:off x="457200" y="6356350"/>
            <a:ext cx="447484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R. Rausch &amp; A. Guthke: Hands-On </a:t>
            </a:r>
            <a:r>
              <a:rPr kumimoji="0" lang="de-DE" sz="1200" b="0" i="0" u="none" strike="noStrike" kern="1200" cap="none" spc="0" normalizeH="0" baseline="0" noProof="0" dirty="0" err="1">
                <a:ln>
                  <a:noFill/>
                </a:ln>
                <a:solidFill>
                  <a:prstClr val="black">
                    <a:tint val="75000"/>
                  </a:prstClr>
                </a:solidFill>
                <a:effectLst/>
                <a:uLnTx/>
                <a:uFillTx/>
                <a:latin typeface="Calibri"/>
                <a:ea typeface="+mn-ea"/>
                <a:cs typeface="+mn-cs"/>
              </a:rPr>
              <a:t>Groundwater</a:t>
            </a:r>
            <a:r>
              <a:rPr kumimoji="0" lang="de-DE" sz="1200" b="0" i="0" u="none" strike="noStrike" kern="1200" cap="none" spc="0" normalizeH="0" baseline="0" noProof="0" dirty="0">
                <a:ln>
                  <a:noFill/>
                </a:ln>
                <a:solidFill>
                  <a:prstClr val="black">
                    <a:tint val="75000"/>
                  </a:prstClr>
                </a:solidFill>
                <a:effectLst/>
                <a:uLnTx/>
                <a:uFillTx/>
                <a:latin typeface="Calibri"/>
                <a:ea typeface="+mn-ea"/>
                <a:cs typeface="+mn-cs"/>
              </a:rPr>
              <a:t> Modeling</a:t>
            </a:r>
          </a:p>
        </p:txBody>
      </p:sp>
    </p:spTree>
  </p:cSld>
  <p:clrMapOvr>
    <a:masterClrMapping/>
  </p:clrMapOvr>
</p:sld>
</file>

<file path=ppt/theme/theme1.xml><?xml version="1.0" encoding="utf-8"?>
<a:theme xmlns:a="http://schemas.openxmlformats.org/drawingml/2006/main" name="1_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3173</Words>
  <Application>Microsoft Office PowerPoint</Application>
  <PresentationFormat>On-screen Show (4:3)</PresentationFormat>
  <Paragraphs>574</Paragraphs>
  <Slides>69</Slides>
  <Notes>25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69</vt:i4>
      </vt:variant>
    </vt:vector>
  </HeadingPairs>
  <TitlesOfParts>
    <vt:vector size="79" baseType="lpstr">
      <vt:lpstr>Arial Unicode MS</vt:lpstr>
      <vt:lpstr>Arial</vt:lpstr>
      <vt:lpstr>Calibri</vt:lpstr>
      <vt:lpstr>Cambria Math</vt:lpstr>
      <vt:lpstr>Times New Roman</vt:lpstr>
      <vt:lpstr>Wingdings</vt:lpstr>
      <vt:lpstr>1_Larissa</vt:lpstr>
      <vt:lpstr>Formel</vt:lpstr>
      <vt:lpstr>Equation</vt:lpstr>
      <vt:lpstr>Microsoft Formel-Editor 3.0</vt:lpstr>
      <vt:lpstr>Hands-On Groundwater Modeling: Supplementary Material  Randolf Rausch &amp; Anneli Guthke</vt:lpstr>
      <vt:lpstr>Contents</vt:lpstr>
      <vt:lpstr>Remarks on flow equation</vt:lpstr>
      <vt:lpstr>Diffusion time and velocity</vt:lpstr>
      <vt:lpstr>Example</vt:lpstr>
      <vt:lpstr>Propagation times</vt:lpstr>
      <vt:lpstr>Simulation of well drawdown</vt:lpstr>
      <vt:lpstr> Simulation of wells in 3-D-model </vt:lpstr>
      <vt:lpstr>Radial model approach</vt:lpstr>
      <vt:lpstr>Advantages of radial approach</vt:lpstr>
      <vt:lpstr>Well storage</vt:lpstr>
      <vt:lpstr>Skin effect</vt:lpstr>
      <vt:lpstr>Unconfined (“phreatic”) aquifer</vt:lpstr>
      <vt:lpstr>Pathlines and Flowlines</vt:lpstr>
      <vt:lpstr>Velocities</vt:lpstr>
      <vt:lpstr>Velocities</vt:lpstr>
      <vt:lpstr>Computation of pathlines </vt:lpstr>
      <vt:lpstr>Computation of pathlines </vt:lpstr>
      <vt:lpstr>Velocity interpolation in numerical models</vt:lpstr>
      <vt:lpstr>Prickett’s method</vt:lpstr>
      <vt:lpstr>Pollock’s method</vt:lpstr>
      <vt:lpstr>Comparison: Prickett’s and Pollock’s method</vt:lpstr>
      <vt:lpstr>Drawdown and velocity distribution near a pumping well</vt:lpstr>
      <vt:lpstr>Numerical computation of isochrones</vt:lpstr>
      <vt:lpstr>Solute Transport Modeling</vt:lpstr>
      <vt:lpstr>Why solute transport models?</vt:lpstr>
      <vt:lpstr>Motivation</vt:lpstr>
      <vt:lpstr>Application of solute transport models</vt:lpstr>
      <vt:lpstr>Example: Thermal plume from nuclear power plant</vt:lpstr>
      <vt:lpstr>Example: Simulation of a contamination plume</vt:lpstr>
      <vt:lpstr>Pollutants</vt:lpstr>
      <vt:lpstr>Risk of pollutants</vt:lpstr>
      <vt:lpstr>Representation of transport processes</vt:lpstr>
      <vt:lpstr>Transport mechanisms</vt:lpstr>
      <vt:lpstr>Advection</vt:lpstr>
      <vt:lpstr>Molecular diffusion</vt:lpstr>
      <vt:lpstr>Tortuosity</vt:lpstr>
      <vt:lpstr>Causes for velocity variations at various spatial scales</vt:lpstr>
      <vt:lpstr>Micro dispersion</vt:lpstr>
      <vt:lpstr>Impact of macro dispersion</vt:lpstr>
      <vt:lpstr>Physical description of transport by dispersion</vt:lpstr>
      <vt:lpstr>Dispersion model</vt:lpstr>
      <vt:lpstr>Dispersive vs. diffusive transport</vt:lpstr>
      <vt:lpstr>Scale dependence of longitudinal dispersivity</vt:lpstr>
      <vt:lpstr>Scale dependence of longitudinal dispersivity</vt:lpstr>
      <vt:lpstr>Scale dependence of transverse dispersivity</vt:lpstr>
      <vt:lpstr>How can we explain the scale effect of dispersion?</vt:lpstr>
      <vt:lpstr>Scale dependence of longitudinal dispersivity</vt:lpstr>
      <vt:lpstr>Transport fluxes</vt:lpstr>
      <vt:lpstr>Transport equation</vt:lpstr>
      <vt:lpstr>Transport equation</vt:lpstr>
      <vt:lpstr>Remarks on transport equation</vt:lpstr>
      <vt:lpstr>Remarks on transport equation</vt:lpstr>
      <vt:lpstr>Boundary and initial conditions </vt:lpstr>
      <vt:lpstr>Choice of boundary conditions </vt:lpstr>
      <vt:lpstr>Boundary conditions (continued)</vt:lpstr>
      <vt:lpstr>Initial conditions </vt:lpstr>
      <vt:lpstr>Embedding of a transport model in a flow model</vt:lpstr>
      <vt:lpstr>Solution methods for transport equation</vt:lpstr>
      <vt:lpstr>Analytical solution</vt:lpstr>
      <vt:lpstr>Analytical solution</vt:lpstr>
      <vt:lpstr>Relation between flow and solute transport model</vt:lpstr>
      <vt:lpstr>Numerical solutions</vt:lpstr>
      <vt:lpstr>Problems: Numerical dispersion/ oscillations</vt:lpstr>
      <vt:lpstr>Rules for discretization</vt:lpstr>
      <vt:lpstr>Method of characteristics (MOC)</vt:lpstr>
      <vt:lpstr>Random-walk-method</vt:lpstr>
      <vt:lpstr>Rules to avoid numerical problems</vt:lpstr>
      <vt:lpstr>Points of criticism of transport equation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2018-10-29T19:39:00Z</dcterms:created>
  <dcterms:modified xsi:type="dcterms:W3CDTF">2018-11-23T06:59:39Z</dcterms:modified>
</cp:coreProperties>
</file>